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Lst>
  <p:notesMasterIdLst>
    <p:notesMasterId r:id="rId36"/>
  </p:notesMasterIdLst>
  <p:sldIdLst>
    <p:sldId id="256" r:id="rId5"/>
    <p:sldId id="445" r:id="rId6"/>
    <p:sldId id="519" r:id="rId7"/>
    <p:sldId id="562" r:id="rId8"/>
    <p:sldId id="604" r:id="rId9"/>
    <p:sldId id="606" r:id="rId10"/>
    <p:sldId id="614" r:id="rId11"/>
    <p:sldId id="602" r:id="rId12"/>
    <p:sldId id="603" r:id="rId13"/>
    <p:sldId id="566" r:id="rId14"/>
    <p:sldId id="565" r:id="rId15"/>
    <p:sldId id="567" r:id="rId16"/>
    <p:sldId id="563" r:id="rId17"/>
    <p:sldId id="568" r:id="rId18"/>
    <p:sldId id="573" r:id="rId19"/>
    <p:sldId id="569" r:id="rId20"/>
    <p:sldId id="444" r:id="rId21"/>
    <p:sldId id="585" r:id="rId22"/>
    <p:sldId id="577" r:id="rId23"/>
    <p:sldId id="570" r:id="rId24"/>
    <p:sldId id="605" r:id="rId25"/>
    <p:sldId id="571" r:id="rId26"/>
    <p:sldId id="578" r:id="rId27"/>
    <p:sldId id="612" r:id="rId28"/>
    <p:sldId id="611" r:id="rId29"/>
    <p:sldId id="610" r:id="rId30"/>
    <p:sldId id="607" r:id="rId31"/>
    <p:sldId id="608" r:id="rId32"/>
    <p:sldId id="609" r:id="rId33"/>
    <p:sldId id="613" r:id="rId34"/>
    <p:sldId id="555" r:id="rId35"/>
  </p:sldIdLst>
  <p:sldSz cx="12188825"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 Smith" initials="DS" lastIdx="2" clrIdx="0">
    <p:extLst>
      <p:ext uri="{19B8F6BF-5375-455C-9EA6-DF929625EA0E}">
        <p15:presenceInfo xmlns:p15="http://schemas.microsoft.com/office/powerpoint/2012/main" userId="S::d.smith@vicentesederberg.com::c55e3da3-cda9-4727-965c-1bd48f1eaf3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A202"/>
    <a:srgbClr val="951317"/>
    <a:srgbClr val="33AD07"/>
    <a:srgbClr val="0D3D5E"/>
    <a:srgbClr val="0C537C"/>
    <a:srgbClr val="40B5C3"/>
    <a:srgbClr val="7524C7"/>
    <a:srgbClr val="ED1566"/>
    <a:srgbClr val="0C23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6B8777-0ED4-4EE9-B1EB-3DFCE3E59F2E}" v="21" dt="2024-08-21T18:47:31.2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9" autoAdjust="0"/>
    <p:restoredTop sz="95097" autoAdjust="0"/>
  </p:normalViewPr>
  <p:slideViewPr>
    <p:cSldViewPr snapToGrid="0">
      <p:cViewPr varScale="1">
        <p:scale>
          <a:sx n="86" d="100"/>
          <a:sy n="86" d="100"/>
        </p:scale>
        <p:origin x="54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pper, James" userId="73f7c8df-a0a3-4236-8e0a-d44fd474f0fa" providerId="ADAL" clId="{5A6B8777-0ED4-4EE9-B1EB-3DFCE3E59F2E}"/>
    <pc:docChg chg="undo redo custSel addSld delSld modSld sldOrd">
      <pc:chgData name="Pepper, James" userId="73f7c8df-a0a3-4236-8e0a-d44fd474f0fa" providerId="ADAL" clId="{5A6B8777-0ED4-4EE9-B1EB-3DFCE3E59F2E}" dt="2024-08-21T18:47:52.837" v="1951" actId="20577"/>
      <pc:docMkLst>
        <pc:docMk/>
      </pc:docMkLst>
      <pc:sldChg chg="modSp mod ord">
        <pc:chgData name="Pepper, James" userId="73f7c8df-a0a3-4236-8e0a-d44fd474f0fa" providerId="ADAL" clId="{5A6B8777-0ED4-4EE9-B1EB-3DFCE3E59F2E}" dt="2024-08-19T21:25:34.357" v="350"/>
        <pc:sldMkLst>
          <pc:docMk/>
          <pc:sldMk cId="239362420" sldId="444"/>
        </pc:sldMkLst>
        <pc:spChg chg="mod">
          <ac:chgData name="Pepper, James" userId="73f7c8df-a0a3-4236-8e0a-d44fd474f0fa" providerId="ADAL" clId="{5A6B8777-0ED4-4EE9-B1EB-3DFCE3E59F2E}" dt="2024-08-19T21:25:04.056" v="346" actId="1076"/>
          <ac:spMkLst>
            <pc:docMk/>
            <pc:sldMk cId="239362420" sldId="444"/>
            <ac:spMk id="10" creationId="{05B2CC4C-15AD-AB76-D6E1-1E46D10B45F5}"/>
          </ac:spMkLst>
        </pc:spChg>
        <pc:grpChg chg="mod">
          <ac:chgData name="Pepper, James" userId="73f7c8df-a0a3-4236-8e0a-d44fd474f0fa" providerId="ADAL" clId="{5A6B8777-0ED4-4EE9-B1EB-3DFCE3E59F2E}" dt="2024-08-19T21:25:03.570" v="345" actId="1076"/>
          <ac:grpSpMkLst>
            <pc:docMk/>
            <pc:sldMk cId="239362420" sldId="444"/>
            <ac:grpSpMk id="11" creationId="{8018D70D-08AE-14FD-4403-091BF412A887}"/>
          </ac:grpSpMkLst>
        </pc:grpChg>
        <pc:graphicFrameChg chg="mod">
          <ac:chgData name="Pepper, James" userId="73f7c8df-a0a3-4236-8e0a-d44fd474f0fa" providerId="ADAL" clId="{5A6B8777-0ED4-4EE9-B1EB-3DFCE3E59F2E}" dt="2024-08-19T21:25:13.144" v="348" actId="20577"/>
          <ac:graphicFrameMkLst>
            <pc:docMk/>
            <pc:sldMk cId="239362420" sldId="444"/>
            <ac:graphicFrameMk id="8" creationId="{DAF5E56C-2F4B-CDC5-2E34-B51AD7C66CF9}"/>
          </ac:graphicFrameMkLst>
        </pc:graphicFrameChg>
      </pc:sldChg>
      <pc:sldChg chg="modSp mod">
        <pc:chgData name="Pepper, James" userId="73f7c8df-a0a3-4236-8e0a-d44fd474f0fa" providerId="ADAL" clId="{5A6B8777-0ED4-4EE9-B1EB-3DFCE3E59F2E}" dt="2024-08-20T19:26:33.347" v="1840" actId="20577"/>
        <pc:sldMkLst>
          <pc:docMk/>
          <pc:sldMk cId="1537593078" sldId="445"/>
        </pc:sldMkLst>
        <pc:spChg chg="mod">
          <ac:chgData name="Pepper, James" userId="73f7c8df-a0a3-4236-8e0a-d44fd474f0fa" providerId="ADAL" clId="{5A6B8777-0ED4-4EE9-B1EB-3DFCE3E59F2E}" dt="2024-08-20T19:26:33.347" v="1840" actId="20577"/>
          <ac:spMkLst>
            <pc:docMk/>
            <pc:sldMk cId="1537593078" sldId="445"/>
            <ac:spMk id="7" creationId="{FB19E04B-580C-3E29-BAD4-6E9666B50AF2}"/>
          </ac:spMkLst>
        </pc:spChg>
        <pc:spChg chg="mod">
          <ac:chgData name="Pepper, James" userId="73f7c8df-a0a3-4236-8e0a-d44fd474f0fa" providerId="ADAL" clId="{5A6B8777-0ED4-4EE9-B1EB-3DFCE3E59F2E}" dt="2024-08-19T18:49:35.089" v="126" actId="20577"/>
          <ac:spMkLst>
            <pc:docMk/>
            <pc:sldMk cId="1537593078" sldId="445"/>
            <ac:spMk id="24" creationId="{26BEC701-0023-5945-AE13-F47AF8CEAD5E}"/>
          </ac:spMkLst>
        </pc:spChg>
      </pc:sldChg>
      <pc:sldChg chg="del">
        <pc:chgData name="Pepper, James" userId="73f7c8df-a0a3-4236-8e0a-d44fd474f0fa" providerId="ADAL" clId="{5A6B8777-0ED4-4EE9-B1EB-3DFCE3E59F2E}" dt="2024-08-20T19:09:09.619" v="1577" actId="47"/>
        <pc:sldMkLst>
          <pc:docMk/>
          <pc:sldMk cId="3802004349" sldId="516"/>
        </pc:sldMkLst>
      </pc:sldChg>
      <pc:sldChg chg="del ord">
        <pc:chgData name="Pepper, James" userId="73f7c8df-a0a3-4236-8e0a-d44fd474f0fa" providerId="ADAL" clId="{5A6B8777-0ED4-4EE9-B1EB-3DFCE3E59F2E}" dt="2024-08-20T19:09:09.619" v="1577" actId="47"/>
        <pc:sldMkLst>
          <pc:docMk/>
          <pc:sldMk cId="3864660439" sldId="517"/>
        </pc:sldMkLst>
      </pc:sldChg>
      <pc:sldChg chg="modSp mod">
        <pc:chgData name="Pepper, James" userId="73f7c8df-a0a3-4236-8e0a-d44fd474f0fa" providerId="ADAL" clId="{5A6B8777-0ED4-4EE9-B1EB-3DFCE3E59F2E}" dt="2024-08-20T15:36:54.220" v="1496" actId="20577"/>
        <pc:sldMkLst>
          <pc:docMk/>
          <pc:sldMk cId="3802296049" sldId="519"/>
        </pc:sldMkLst>
        <pc:spChg chg="mod">
          <ac:chgData name="Pepper, James" userId="73f7c8df-a0a3-4236-8e0a-d44fd474f0fa" providerId="ADAL" clId="{5A6B8777-0ED4-4EE9-B1EB-3DFCE3E59F2E}" dt="2024-08-20T15:36:54.220" v="1496" actId="20577"/>
          <ac:spMkLst>
            <pc:docMk/>
            <pc:sldMk cId="3802296049" sldId="519"/>
            <ac:spMk id="24" creationId="{26BEC701-0023-5945-AE13-F47AF8CEAD5E}"/>
          </ac:spMkLst>
        </pc:spChg>
      </pc:sldChg>
      <pc:sldChg chg="del">
        <pc:chgData name="Pepper, James" userId="73f7c8df-a0a3-4236-8e0a-d44fd474f0fa" providerId="ADAL" clId="{5A6B8777-0ED4-4EE9-B1EB-3DFCE3E59F2E}" dt="2024-08-20T19:09:09.619" v="1577" actId="47"/>
        <pc:sldMkLst>
          <pc:docMk/>
          <pc:sldMk cId="251186879" sldId="520"/>
        </pc:sldMkLst>
      </pc:sldChg>
      <pc:sldChg chg="del">
        <pc:chgData name="Pepper, James" userId="73f7c8df-a0a3-4236-8e0a-d44fd474f0fa" providerId="ADAL" clId="{5A6B8777-0ED4-4EE9-B1EB-3DFCE3E59F2E}" dt="2024-08-20T19:09:09.619" v="1577" actId="47"/>
        <pc:sldMkLst>
          <pc:docMk/>
          <pc:sldMk cId="4176491927" sldId="521"/>
        </pc:sldMkLst>
      </pc:sldChg>
      <pc:sldChg chg="del">
        <pc:chgData name="Pepper, James" userId="73f7c8df-a0a3-4236-8e0a-d44fd474f0fa" providerId="ADAL" clId="{5A6B8777-0ED4-4EE9-B1EB-3DFCE3E59F2E}" dt="2024-08-20T19:09:09.619" v="1577" actId="47"/>
        <pc:sldMkLst>
          <pc:docMk/>
          <pc:sldMk cId="1931317110" sldId="525"/>
        </pc:sldMkLst>
      </pc:sldChg>
      <pc:sldChg chg="delSp modSp mod">
        <pc:chgData name="Pepper, James" userId="73f7c8df-a0a3-4236-8e0a-d44fd474f0fa" providerId="ADAL" clId="{5A6B8777-0ED4-4EE9-B1EB-3DFCE3E59F2E}" dt="2024-08-20T19:26:13.584" v="1819"/>
        <pc:sldMkLst>
          <pc:docMk/>
          <pc:sldMk cId="3233458723" sldId="555"/>
        </pc:sldMkLst>
        <pc:spChg chg="del mod">
          <ac:chgData name="Pepper, James" userId="73f7c8df-a0a3-4236-8e0a-d44fd474f0fa" providerId="ADAL" clId="{5A6B8777-0ED4-4EE9-B1EB-3DFCE3E59F2E}" dt="2024-08-20T19:26:13.584" v="1819"/>
          <ac:spMkLst>
            <pc:docMk/>
            <pc:sldMk cId="3233458723" sldId="555"/>
            <ac:spMk id="2" creationId="{FAFE484B-C70E-3374-A846-388F2F9890FC}"/>
          </ac:spMkLst>
        </pc:spChg>
        <pc:spChg chg="mod">
          <ac:chgData name="Pepper, James" userId="73f7c8df-a0a3-4236-8e0a-d44fd474f0fa" providerId="ADAL" clId="{5A6B8777-0ED4-4EE9-B1EB-3DFCE3E59F2E}" dt="2024-08-20T19:26:11.129" v="1817" actId="20577"/>
          <ac:spMkLst>
            <pc:docMk/>
            <pc:sldMk cId="3233458723" sldId="555"/>
            <ac:spMk id="24" creationId="{26BEC701-0023-5945-AE13-F47AF8CEAD5E}"/>
          </ac:spMkLst>
        </pc:spChg>
      </pc:sldChg>
      <pc:sldChg chg="del">
        <pc:chgData name="Pepper, James" userId="73f7c8df-a0a3-4236-8e0a-d44fd474f0fa" providerId="ADAL" clId="{5A6B8777-0ED4-4EE9-B1EB-3DFCE3E59F2E}" dt="2024-08-20T19:09:09.619" v="1577" actId="47"/>
        <pc:sldMkLst>
          <pc:docMk/>
          <pc:sldMk cId="3836427387" sldId="557"/>
        </pc:sldMkLst>
      </pc:sldChg>
      <pc:sldChg chg="del">
        <pc:chgData name="Pepper, James" userId="73f7c8df-a0a3-4236-8e0a-d44fd474f0fa" providerId="ADAL" clId="{5A6B8777-0ED4-4EE9-B1EB-3DFCE3E59F2E}" dt="2024-08-20T19:09:09.619" v="1577" actId="47"/>
        <pc:sldMkLst>
          <pc:docMk/>
          <pc:sldMk cId="635025720" sldId="558"/>
        </pc:sldMkLst>
      </pc:sldChg>
      <pc:sldChg chg="del">
        <pc:chgData name="Pepper, James" userId="73f7c8df-a0a3-4236-8e0a-d44fd474f0fa" providerId="ADAL" clId="{5A6B8777-0ED4-4EE9-B1EB-3DFCE3E59F2E}" dt="2024-08-20T19:09:09.619" v="1577" actId="47"/>
        <pc:sldMkLst>
          <pc:docMk/>
          <pc:sldMk cId="3308844635" sldId="559"/>
        </pc:sldMkLst>
      </pc:sldChg>
      <pc:sldChg chg="del">
        <pc:chgData name="Pepper, James" userId="73f7c8df-a0a3-4236-8e0a-d44fd474f0fa" providerId="ADAL" clId="{5A6B8777-0ED4-4EE9-B1EB-3DFCE3E59F2E}" dt="2024-08-20T19:09:09.619" v="1577" actId="47"/>
        <pc:sldMkLst>
          <pc:docMk/>
          <pc:sldMk cId="2812233366" sldId="561"/>
        </pc:sldMkLst>
      </pc:sldChg>
      <pc:sldChg chg="addSp modSp mod ord">
        <pc:chgData name="Pepper, James" userId="73f7c8df-a0a3-4236-8e0a-d44fd474f0fa" providerId="ADAL" clId="{5A6B8777-0ED4-4EE9-B1EB-3DFCE3E59F2E}" dt="2024-08-20T15:54:43.732" v="1505" actId="20577"/>
        <pc:sldMkLst>
          <pc:docMk/>
          <pc:sldMk cId="1141144829" sldId="562"/>
        </pc:sldMkLst>
        <pc:spChg chg="mod">
          <ac:chgData name="Pepper, James" userId="73f7c8df-a0a3-4236-8e0a-d44fd474f0fa" providerId="ADAL" clId="{5A6B8777-0ED4-4EE9-B1EB-3DFCE3E59F2E}" dt="2024-08-19T20:43:10.709" v="159" actId="115"/>
          <ac:spMkLst>
            <pc:docMk/>
            <pc:sldMk cId="1141144829" sldId="562"/>
            <ac:spMk id="2" creationId="{432BC4A3-F580-C1D8-0AAB-61C05E64027F}"/>
          </ac:spMkLst>
        </pc:spChg>
        <pc:spChg chg="add mod">
          <ac:chgData name="Pepper, James" userId="73f7c8df-a0a3-4236-8e0a-d44fd474f0fa" providerId="ADAL" clId="{5A6B8777-0ED4-4EE9-B1EB-3DFCE3E59F2E}" dt="2024-08-19T20:42:29.070" v="153" actId="571"/>
          <ac:spMkLst>
            <pc:docMk/>
            <pc:sldMk cId="1141144829" sldId="562"/>
            <ac:spMk id="3" creationId="{33AE0B70-F0DF-607D-4F0A-07E82391C6F3}"/>
          </ac:spMkLst>
        </pc:spChg>
        <pc:spChg chg="mod">
          <ac:chgData name="Pepper, James" userId="73f7c8df-a0a3-4236-8e0a-d44fd474f0fa" providerId="ADAL" clId="{5A6B8777-0ED4-4EE9-B1EB-3DFCE3E59F2E}" dt="2024-08-20T15:54:43.732" v="1505" actId="20577"/>
          <ac:spMkLst>
            <pc:docMk/>
            <pc:sldMk cId="1141144829" sldId="562"/>
            <ac:spMk id="9" creationId="{2594A77E-5985-6A79-60F5-68F67893C196}"/>
          </ac:spMkLst>
        </pc:spChg>
      </pc:sldChg>
      <pc:sldChg chg="modSp mod">
        <pc:chgData name="Pepper, James" userId="73f7c8df-a0a3-4236-8e0a-d44fd474f0fa" providerId="ADAL" clId="{5A6B8777-0ED4-4EE9-B1EB-3DFCE3E59F2E}" dt="2024-08-20T12:21:10.322" v="500" actId="6549"/>
        <pc:sldMkLst>
          <pc:docMk/>
          <pc:sldMk cId="3256719621" sldId="563"/>
        </pc:sldMkLst>
        <pc:spChg chg="mod">
          <ac:chgData name="Pepper, James" userId="73f7c8df-a0a3-4236-8e0a-d44fd474f0fa" providerId="ADAL" clId="{5A6B8777-0ED4-4EE9-B1EB-3DFCE3E59F2E}" dt="2024-08-20T12:21:10.322" v="500" actId="6549"/>
          <ac:spMkLst>
            <pc:docMk/>
            <pc:sldMk cId="3256719621" sldId="563"/>
            <ac:spMk id="24" creationId="{26BEC701-0023-5945-AE13-F47AF8CEAD5E}"/>
          </ac:spMkLst>
        </pc:spChg>
      </pc:sldChg>
      <pc:sldChg chg="modSp del mod">
        <pc:chgData name="Pepper, James" userId="73f7c8df-a0a3-4236-8e0a-d44fd474f0fa" providerId="ADAL" clId="{5A6B8777-0ED4-4EE9-B1EB-3DFCE3E59F2E}" dt="2024-08-20T17:53:52.499" v="1543" actId="2696"/>
        <pc:sldMkLst>
          <pc:docMk/>
          <pc:sldMk cId="3208375260" sldId="564"/>
        </pc:sldMkLst>
        <pc:spChg chg="mod">
          <ac:chgData name="Pepper, James" userId="73f7c8df-a0a3-4236-8e0a-d44fd474f0fa" providerId="ADAL" clId="{5A6B8777-0ED4-4EE9-B1EB-3DFCE3E59F2E}" dt="2024-08-20T17:49:38.287" v="1527" actId="6549"/>
          <ac:spMkLst>
            <pc:docMk/>
            <pc:sldMk cId="3208375260" sldId="564"/>
            <ac:spMk id="2" creationId="{432BC4A3-F580-C1D8-0AAB-61C05E64027F}"/>
          </ac:spMkLst>
        </pc:spChg>
      </pc:sldChg>
      <pc:sldChg chg="modSp mod">
        <pc:chgData name="Pepper, James" userId="73f7c8df-a0a3-4236-8e0a-d44fd474f0fa" providerId="ADAL" clId="{5A6B8777-0ED4-4EE9-B1EB-3DFCE3E59F2E}" dt="2024-08-19T18:51:32.376" v="130" actId="20577"/>
        <pc:sldMkLst>
          <pc:docMk/>
          <pc:sldMk cId="2976780391" sldId="565"/>
        </pc:sldMkLst>
        <pc:spChg chg="mod">
          <ac:chgData name="Pepper, James" userId="73f7c8df-a0a3-4236-8e0a-d44fd474f0fa" providerId="ADAL" clId="{5A6B8777-0ED4-4EE9-B1EB-3DFCE3E59F2E}" dt="2024-08-19T18:51:32.376" v="130" actId="20577"/>
          <ac:spMkLst>
            <pc:docMk/>
            <pc:sldMk cId="2976780391" sldId="565"/>
            <ac:spMk id="2" creationId="{432BC4A3-F580-C1D8-0AAB-61C05E64027F}"/>
          </ac:spMkLst>
        </pc:spChg>
      </pc:sldChg>
      <pc:sldChg chg="modSp mod ord">
        <pc:chgData name="Pepper, James" userId="73f7c8df-a0a3-4236-8e0a-d44fd474f0fa" providerId="ADAL" clId="{5A6B8777-0ED4-4EE9-B1EB-3DFCE3E59F2E}" dt="2024-08-20T17:52:53.014" v="1542" actId="20577"/>
        <pc:sldMkLst>
          <pc:docMk/>
          <pc:sldMk cId="4164769988" sldId="566"/>
        </pc:sldMkLst>
        <pc:spChg chg="mod">
          <ac:chgData name="Pepper, James" userId="73f7c8df-a0a3-4236-8e0a-d44fd474f0fa" providerId="ADAL" clId="{5A6B8777-0ED4-4EE9-B1EB-3DFCE3E59F2E}" dt="2024-08-20T17:52:53.014" v="1542" actId="20577"/>
          <ac:spMkLst>
            <pc:docMk/>
            <pc:sldMk cId="4164769988" sldId="566"/>
            <ac:spMk id="9" creationId="{2594A77E-5985-6A79-60F5-68F67893C196}"/>
          </ac:spMkLst>
        </pc:spChg>
      </pc:sldChg>
      <pc:sldChg chg="modSp mod">
        <pc:chgData name="Pepper, James" userId="73f7c8df-a0a3-4236-8e0a-d44fd474f0fa" providerId="ADAL" clId="{5A6B8777-0ED4-4EE9-B1EB-3DFCE3E59F2E}" dt="2024-08-20T17:54:24.874" v="1544" actId="1076"/>
        <pc:sldMkLst>
          <pc:docMk/>
          <pc:sldMk cId="759381924" sldId="567"/>
        </pc:sldMkLst>
        <pc:spChg chg="mod">
          <ac:chgData name="Pepper, James" userId="73f7c8df-a0a3-4236-8e0a-d44fd474f0fa" providerId="ADAL" clId="{5A6B8777-0ED4-4EE9-B1EB-3DFCE3E59F2E}" dt="2024-08-20T17:54:24.874" v="1544" actId="1076"/>
          <ac:spMkLst>
            <pc:docMk/>
            <pc:sldMk cId="759381924" sldId="567"/>
            <ac:spMk id="2" creationId="{432BC4A3-F580-C1D8-0AAB-61C05E64027F}"/>
          </ac:spMkLst>
        </pc:spChg>
      </pc:sldChg>
      <pc:sldChg chg="modSp ord">
        <pc:chgData name="Pepper, James" userId="73f7c8df-a0a3-4236-8e0a-d44fd474f0fa" providerId="ADAL" clId="{5A6B8777-0ED4-4EE9-B1EB-3DFCE3E59F2E}" dt="2024-08-20T12:19:21.837" v="481"/>
        <pc:sldMkLst>
          <pc:docMk/>
          <pc:sldMk cId="1249530013" sldId="569"/>
        </pc:sldMkLst>
        <pc:graphicFrameChg chg="mod">
          <ac:chgData name="Pepper, James" userId="73f7c8df-a0a3-4236-8e0a-d44fd474f0fa" providerId="ADAL" clId="{5A6B8777-0ED4-4EE9-B1EB-3DFCE3E59F2E}" dt="2024-08-19T18:53:18.908" v="139" actId="20577"/>
          <ac:graphicFrameMkLst>
            <pc:docMk/>
            <pc:sldMk cId="1249530013" sldId="569"/>
            <ac:graphicFrameMk id="3" creationId="{B4AA9060-B5AC-C192-ECEF-5FDFD4B8C857}"/>
          </ac:graphicFrameMkLst>
        </pc:graphicFrameChg>
      </pc:sldChg>
      <pc:sldChg chg="modSp mod ord">
        <pc:chgData name="Pepper, James" userId="73f7c8df-a0a3-4236-8e0a-d44fd474f0fa" providerId="ADAL" clId="{5A6B8777-0ED4-4EE9-B1EB-3DFCE3E59F2E}" dt="2024-08-21T18:45:25.046" v="1927" actId="113"/>
        <pc:sldMkLst>
          <pc:docMk/>
          <pc:sldMk cId="1876424325" sldId="570"/>
        </pc:sldMkLst>
        <pc:spChg chg="mod">
          <ac:chgData name="Pepper, James" userId="73f7c8df-a0a3-4236-8e0a-d44fd474f0fa" providerId="ADAL" clId="{5A6B8777-0ED4-4EE9-B1EB-3DFCE3E59F2E}" dt="2024-08-21T18:45:25.046" v="1927" actId="113"/>
          <ac:spMkLst>
            <pc:docMk/>
            <pc:sldMk cId="1876424325" sldId="570"/>
            <ac:spMk id="2" creationId="{432BC4A3-F580-C1D8-0AAB-61C05E64027F}"/>
          </ac:spMkLst>
        </pc:spChg>
        <pc:spChg chg="mod">
          <ac:chgData name="Pepper, James" userId="73f7c8df-a0a3-4236-8e0a-d44fd474f0fa" providerId="ADAL" clId="{5A6B8777-0ED4-4EE9-B1EB-3DFCE3E59F2E}" dt="2024-08-19T21:23:44.556" v="341" actId="1076"/>
          <ac:spMkLst>
            <pc:docMk/>
            <pc:sldMk cId="1876424325" sldId="570"/>
            <ac:spMk id="9" creationId="{2594A77E-5985-6A79-60F5-68F67893C196}"/>
          </ac:spMkLst>
        </pc:spChg>
      </pc:sldChg>
      <pc:sldChg chg="modSp mod ord">
        <pc:chgData name="Pepper, James" userId="73f7c8df-a0a3-4236-8e0a-d44fd474f0fa" providerId="ADAL" clId="{5A6B8777-0ED4-4EE9-B1EB-3DFCE3E59F2E}" dt="2024-08-21T18:45:33.022" v="1928" actId="113"/>
        <pc:sldMkLst>
          <pc:docMk/>
          <pc:sldMk cId="1328793771" sldId="571"/>
        </pc:sldMkLst>
        <pc:spChg chg="mod">
          <ac:chgData name="Pepper, James" userId="73f7c8df-a0a3-4236-8e0a-d44fd474f0fa" providerId="ADAL" clId="{5A6B8777-0ED4-4EE9-B1EB-3DFCE3E59F2E}" dt="2024-08-21T18:45:33.022" v="1928" actId="113"/>
          <ac:spMkLst>
            <pc:docMk/>
            <pc:sldMk cId="1328793771" sldId="571"/>
            <ac:spMk id="2" creationId="{432BC4A3-F580-C1D8-0AAB-61C05E64027F}"/>
          </ac:spMkLst>
        </pc:spChg>
      </pc:sldChg>
      <pc:sldChg chg="del">
        <pc:chgData name="Pepper, James" userId="73f7c8df-a0a3-4236-8e0a-d44fd474f0fa" providerId="ADAL" clId="{5A6B8777-0ED4-4EE9-B1EB-3DFCE3E59F2E}" dt="2024-08-19T21:04:47.219" v="333" actId="2696"/>
        <pc:sldMkLst>
          <pc:docMk/>
          <pc:sldMk cId="4078553562" sldId="572"/>
        </pc:sldMkLst>
      </pc:sldChg>
      <pc:sldChg chg="modSp mod ord">
        <pc:chgData name="Pepper, James" userId="73f7c8df-a0a3-4236-8e0a-d44fd474f0fa" providerId="ADAL" clId="{5A6B8777-0ED4-4EE9-B1EB-3DFCE3E59F2E}" dt="2024-08-20T19:46:21.649" v="1841" actId="1076"/>
        <pc:sldMkLst>
          <pc:docMk/>
          <pc:sldMk cId="2043516013" sldId="573"/>
        </pc:sldMkLst>
        <pc:spChg chg="mod">
          <ac:chgData name="Pepper, James" userId="73f7c8df-a0a3-4236-8e0a-d44fd474f0fa" providerId="ADAL" clId="{5A6B8777-0ED4-4EE9-B1EB-3DFCE3E59F2E}" dt="2024-08-20T19:46:21.649" v="1841" actId="1076"/>
          <ac:spMkLst>
            <pc:docMk/>
            <pc:sldMk cId="2043516013" sldId="573"/>
            <ac:spMk id="2" creationId="{432BC4A3-F580-C1D8-0AAB-61C05E64027F}"/>
          </ac:spMkLst>
        </pc:spChg>
      </pc:sldChg>
      <pc:sldChg chg="del">
        <pc:chgData name="Pepper, James" userId="73f7c8df-a0a3-4236-8e0a-d44fd474f0fa" providerId="ADAL" clId="{5A6B8777-0ED4-4EE9-B1EB-3DFCE3E59F2E}" dt="2024-08-19T18:55:51.269" v="145" actId="2696"/>
        <pc:sldMkLst>
          <pc:docMk/>
          <pc:sldMk cId="2891937630" sldId="574"/>
        </pc:sldMkLst>
      </pc:sldChg>
      <pc:sldChg chg="modSp mod ord">
        <pc:chgData name="Pepper, James" userId="73f7c8df-a0a3-4236-8e0a-d44fd474f0fa" providerId="ADAL" clId="{5A6B8777-0ED4-4EE9-B1EB-3DFCE3E59F2E}" dt="2024-08-20T19:03:28.634" v="1548"/>
        <pc:sldMkLst>
          <pc:docMk/>
          <pc:sldMk cId="3277419845" sldId="577"/>
        </pc:sldMkLst>
        <pc:spChg chg="mod">
          <ac:chgData name="Pepper, James" userId="73f7c8df-a0a3-4236-8e0a-d44fd474f0fa" providerId="ADAL" clId="{5A6B8777-0ED4-4EE9-B1EB-3DFCE3E59F2E}" dt="2024-08-19T21:37:33.348" v="374" actId="1076"/>
          <ac:spMkLst>
            <pc:docMk/>
            <pc:sldMk cId="3277419845" sldId="577"/>
            <ac:spMk id="9" creationId="{FC18A772-6A44-F0D4-140D-28D6ED46DA8F}"/>
          </ac:spMkLst>
        </pc:spChg>
        <pc:graphicFrameChg chg="mod">
          <ac:chgData name="Pepper, James" userId="73f7c8df-a0a3-4236-8e0a-d44fd474f0fa" providerId="ADAL" clId="{5A6B8777-0ED4-4EE9-B1EB-3DFCE3E59F2E}" dt="2024-08-19T21:37:42.856" v="376" actId="1076"/>
          <ac:graphicFrameMkLst>
            <pc:docMk/>
            <pc:sldMk cId="3277419845" sldId="577"/>
            <ac:graphicFrameMk id="4" creationId="{E50056C1-FE91-C96A-F266-0EA9C026EB71}"/>
          </ac:graphicFrameMkLst>
        </pc:graphicFrameChg>
      </pc:sldChg>
      <pc:sldChg chg="ord">
        <pc:chgData name="Pepper, James" userId="73f7c8df-a0a3-4236-8e0a-d44fd474f0fa" providerId="ADAL" clId="{5A6B8777-0ED4-4EE9-B1EB-3DFCE3E59F2E}" dt="2024-08-20T14:32:11.119" v="1026"/>
        <pc:sldMkLst>
          <pc:docMk/>
          <pc:sldMk cId="395666985" sldId="578"/>
        </pc:sldMkLst>
      </pc:sldChg>
      <pc:sldChg chg="del ord">
        <pc:chgData name="Pepper, James" userId="73f7c8df-a0a3-4236-8e0a-d44fd474f0fa" providerId="ADAL" clId="{5A6B8777-0ED4-4EE9-B1EB-3DFCE3E59F2E}" dt="2024-08-20T19:08:46.243" v="1576" actId="2696"/>
        <pc:sldMkLst>
          <pc:docMk/>
          <pc:sldMk cId="4057154570" sldId="581"/>
        </pc:sldMkLst>
      </pc:sldChg>
      <pc:sldChg chg="del">
        <pc:chgData name="Pepper, James" userId="73f7c8df-a0a3-4236-8e0a-d44fd474f0fa" providerId="ADAL" clId="{5A6B8777-0ED4-4EE9-B1EB-3DFCE3E59F2E}" dt="2024-08-20T15:31:20.623" v="1487" actId="2696"/>
        <pc:sldMkLst>
          <pc:docMk/>
          <pc:sldMk cId="2022963626" sldId="583"/>
        </pc:sldMkLst>
      </pc:sldChg>
      <pc:sldChg chg="del">
        <pc:chgData name="Pepper, James" userId="73f7c8df-a0a3-4236-8e0a-d44fd474f0fa" providerId="ADAL" clId="{5A6B8777-0ED4-4EE9-B1EB-3DFCE3E59F2E}" dt="2024-08-20T15:31:20.623" v="1487" actId="2696"/>
        <pc:sldMkLst>
          <pc:docMk/>
          <pc:sldMk cId="904644770" sldId="584"/>
        </pc:sldMkLst>
      </pc:sldChg>
      <pc:sldChg chg="addSp delSp modSp mod ord">
        <pc:chgData name="Pepper, James" userId="73f7c8df-a0a3-4236-8e0a-d44fd474f0fa" providerId="ADAL" clId="{5A6B8777-0ED4-4EE9-B1EB-3DFCE3E59F2E}" dt="2024-08-21T18:47:52.837" v="1951" actId="20577"/>
        <pc:sldMkLst>
          <pc:docMk/>
          <pc:sldMk cId="3105623290" sldId="585"/>
        </pc:sldMkLst>
        <pc:spChg chg="mod">
          <ac:chgData name="Pepper, James" userId="73f7c8df-a0a3-4236-8e0a-d44fd474f0fa" providerId="ADAL" clId="{5A6B8777-0ED4-4EE9-B1EB-3DFCE3E59F2E}" dt="2024-08-21T18:47:52.837" v="1951" actId="20577"/>
          <ac:spMkLst>
            <pc:docMk/>
            <pc:sldMk cId="3105623290" sldId="585"/>
            <ac:spMk id="10" creationId="{975C0C89-D826-8D50-AF64-A568837AB278}"/>
          </ac:spMkLst>
        </pc:spChg>
        <pc:picChg chg="add del mod">
          <ac:chgData name="Pepper, James" userId="73f7c8df-a0a3-4236-8e0a-d44fd474f0fa" providerId="ADAL" clId="{5A6B8777-0ED4-4EE9-B1EB-3DFCE3E59F2E}" dt="2024-08-20T14:01:28.835" v="809" actId="21"/>
          <ac:picMkLst>
            <pc:docMk/>
            <pc:sldMk cId="3105623290" sldId="585"/>
            <ac:picMk id="3" creationId="{23D47ACA-F17F-F597-D03F-0B48DC7597A6}"/>
          </ac:picMkLst>
        </pc:picChg>
      </pc:sldChg>
      <pc:sldChg chg="del ord">
        <pc:chgData name="Pepper, James" userId="73f7c8df-a0a3-4236-8e0a-d44fd474f0fa" providerId="ADAL" clId="{5A6B8777-0ED4-4EE9-B1EB-3DFCE3E59F2E}" dt="2024-08-20T19:09:09.619" v="1577" actId="47"/>
        <pc:sldMkLst>
          <pc:docMk/>
          <pc:sldMk cId="2607193123" sldId="586"/>
        </pc:sldMkLst>
      </pc:sldChg>
      <pc:sldChg chg="del">
        <pc:chgData name="Pepper, James" userId="73f7c8df-a0a3-4236-8e0a-d44fd474f0fa" providerId="ADAL" clId="{5A6B8777-0ED4-4EE9-B1EB-3DFCE3E59F2E}" dt="2024-08-20T19:09:09.619" v="1577" actId="47"/>
        <pc:sldMkLst>
          <pc:docMk/>
          <pc:sldMk cId="206659090" sldId="587"/>
        </pc:sldMkLst>
      </pc:sldChg>
      <pc:sldChg chg="del">
        <pc:chgData name="Pepper, James" userId="73f7c8df-a0a3-4236-8e0a-d44fd474f0fa" providerId="ADAL" clId="{5A6B8777-0ED4-4EE9-B1EB-3DFCE3E59F2E}" dt="2024-08-20T19:09:09.619" v="1577" actId="47"/>
        <pc:sldMkLst>
          <pc:docMk/>
          <pc:sldMk cId="2389836808" sldId="588"/>
        </pc:sldMkLst>
      </pc:sldChg>
      <pc:sldChg chg="del">
        <pc:chgData name="Pepper, James" userId="73f7c8df-a0a3-4236-8e0a-d44fd474f0fa" providerId="ADAL" clId="{5A6B8777-0ED4-4EE9-B1EB-3DFCE3E59F2E}" dt="2024-08-20T19:09:09.619" v="1577" actId="47"/>
        <pc:sldMkLst>
          <pc:docMk/>
          <pc:sldMk cId="3432672313" sldId="589"/>
        </pc:sldMkLst>
      </pc:sldChg>
      <pc:sldChg chg="del">
        <pc:chgData name="Pepper, James" userId="73f7c8df-a0a3-4236-8e0a-d44fd474f0fa" providerId="ADAL" clId="{5A6B8777-0ED4-4EE9-B1EB-3DFCE3E59F2E}" dt="2024-08-20T19:09:09.619" v="1577" actId="47"/>
        <pc:sldMkLst>
          <pc:docMk/>
          <pc:sldMk cId="959783349" sldId="590"/>
        </pc:sldMkLst>
      </pc:sldChg>
      <pc:sldChg chg="del">
        <pc:chgData name="Pepper, James" userId="73f7c8df-a0a3-4236-8e0a-d44fd474f0fa" providerId="ADAL" clId="{5A6B8777-0ED4-4EE9-B1EB-3DFCE3E59F2E}" dt="2024-08-20T19:09:09.619" v="1577" actId="47"/>
        <pc:sldMkLst>
          <pc:docMk/>
          <pc:sldMk cId="1276394300" sldId="591"/>
        </pc:sldMkLst>
      </pc:sldChg>
      <pc:sldChg chg="del">
        <pc:chgData name="Pepper, James" userId="73f7c8df-a0a3-4236-8e0a-d44fd474f0fa" providerId="ADAL" clId="{5A6B8777-0ED4-4EE9-B1EB-3DFCE3E59F2E}" dt="2024-08-20T19:09:09.619" v="1577" actId="47"/>
        <pc:sldMkLst>
          <pc:docMk/>
          <pc:sldMk cId="2601008537" sldId="592"/>
        </pc:sldMkLst>
      </pc:sldChg>
      <pc:sldChg chg="del">
        <pc:chgData name="Pepper, James" userId="73f7c8df-a0a3-4236-8e0a-d44fd474f0fa" providerId="ADAL" clId="{5A6B8777-0ED4-4EE9-B1EB-3DFCE3E59F2E}" dt="2024-08-20T19:09:09.619" v="1577" actId="47"/>
        <pc:sldMkLst>
          <pc:docMk/>
          <pc:sldMk cId="3915176644" sldId="593"/>
        </pc:sldMkLst>
      </pc:sldChg>
      <pc:sldChg chg="del">
        <pc:chgData name="Pepper, James" userId="73f7c8df-a0a3-4236-8e0a-d44fd474f0fa" providerId="ADAL" clId="{5A6B8777-0ED4-4EE9-B1EB-3DFCE3E59F2E}" dt="2024-08-20T19:09:09.619" v="1577" actId="47"/>
        <pc:sldMkLst>
          <pc:docMk/>
          <pc:sldMk cId="2634314224" sldId="594"/>
        </pc:sldMkLst>
      </pc:sldChg>
      <pc:sldChg chg="del">
        <pc:chgData name="Pepper, James" userId="73f7c8df-a0a3-4236-8e0a-d44fd474f0fa" providerId="ADAL" clId="{5A6B8777-0ED4-4EE9-B1EB-3DFCE3E59F2E}" dt="2024-08-20T19:09:09.619" v="1577" actId="47"/>
        <pc:sldMkLst>
          <pc:docMk/>
          <pc:sldMk cId="3217757086" sldId="595"/>
        </pc:sldMkLst>
      </pc:sldChg>
      <pc:sldChg chg="del">
        <pc:chgData name="Pepper, James" userId="73f7c8df-a0a3-4236-8e0a-d44fd474f0fa" providerId="ADAL" clId="{5A6B8777-0ED4-4EE9-B1EB-3DFCE3E59F2E}" dt="2024-08-20T19:09:09.619" v="1577" actId="47"/>
        <pc:sldMkLst>
          <pc:docMk/>
          <pc:sldMk cId="1851004612" sldId="596"/>
        </pc:sldMkLst>
      </pc:sldChg>
      <pc:sldChg chg="modSp del mod ord">
        <pc:chgData name="Pepper, James" userId="73f7c8df-a0a3-4236-8e0a-d44fd474f0fa" providerId="ADAL" clId="{5A6B8777-0ED4-4EE9-B1EB-3DFCE3E59F2E}" dt="2024-08-20T13:22:25.769" v="591" actId="2696"/>
        <pc:sldMkLst>
          <pc:docMk/>
          <pc:sldMk cId="4208187324" sldId="597"/>
        </pc:sldMkLst>
        <pc:spChg chg="mod">
          <ac:chgData name="Pepper, James" userId="73f7c8df-a0a3-4236-8e0a-d44fd474f0fa" providerId="ADAL" clId="{5A6B8777-0ED4-4EE9-B1EB-3DFCE3E59F2E}" dt="2024-08-19T20:47:49.137" v="166" actId="21"/>
          <ac:spMkLst>
            <pc:docMk/>
            <pc:sldMk cId="4208187324" sldId="597"/>
            <ac:spMk id="2" creationId="{432BC4A3-F580-C1D8-0AAB-61C05E64027F}"/>
          </ac:spMkLst>
        </pc:spChg>
      </pc:sldChg>
      <pc:sldChg chg="del ord">
        <pc:chgData name="Pepper, James" userId="73f7c8df-a0a3-4236-8e0a-d44fd474f0fa" providerId="ADAL" clId="{5A6B8777-0ED4-4EE9-B1EB-3DFCE3E59F2E}" dt="2024-08-20T19:09:09.619" v="1577" actId="47"/>
        <pc:sldMkLst>
          <pc:docMk/>
          <pc:sldMk cId="4185003461" sldId="599"/>
        </pc:sldMkLst>
      </pc:sldChg>
      <pc:sldChg chg="del ord">
        <pc:chgData name="Pepper, James" userId="73f7c8df-a0a3-4236-8e0a-d44fd474f0fa" providerId="ADAL" clId="{5A6B8777-0ED4-4EE9-B1EB-3DFCE3E59F2E}" dt="2024-08-20T19:09:09.619" v="1577" actId="47"/>
        <pc:sldMkLst>
          <pc:docMk/>
          <pc:sldMk cId="1168392564" sldId="600"/>
        </pc:sldMkLst>
      </pc:sldChg>
      <pc:sldChg chg="del ord">
        <pc:chgData name="Pepper, James" userId="73f7c8df-a0a3-4236-8e0a-d44fd474f0fa" providerId="ADAL" clId="{5A6B8777-0ED4-4EE9-B1EB-3DFCE3E59F2E}" dt="2024-08-20T12:20:56.026" v="499" actId="2696"/>
        <pc:sldMkLst>
          <pc:docMk/>
          <pc:sldMk cId="3189882073" sldId="601"/>
        </pc:sldMkLst>
      </pc:sldChg>
      <pc:sldChg chg="modSp add mod">
        <pc:chgData name="Pepper, James" userId="73f7c8df-a0a3-4236-8e0a-d44fd474f0fa" providerId="ADAL" clId="{5A6B8777-0ED4-4EE9-B1EB-3DFCE3E59F2E}" dt="2024-08-19T18:40:17.363" v="83"/>
        <pc:sldMkLst>
          <pc:docMk/>
          <pc:sldMk cId="3218069298" sldId="602"/>
        </pc:sldMkLst>
        <pc:spChg chg="mod">
          <ac:chgData name="Pepper, James" userId="73f7c8df-a0a3-4236-8e0a-d44fd474f0fa" providerId="ADAL" clId="{5A6B8777-0ED4-4EE9-B1EB-3DFCE3E59F2E}" dt="2024-08-19T18:40:17.363" v="83"/>
          <ac:spMkLst>
            <pc:docMk/>
            <pc:sldMk cId="3218069298" sldId="602"/>
            <ac:spMk id="24" creationId="{26BEC701-0023-5945-AE13-F47AF8CEAD5E}"/>
          </ac:spMkLst>
        </pc:spChg>
      </pc:sldChg>
      <pc:sldChg chg="add">
        <pc:chgData name="Pepper, James" userId="73f7c8df-a0a3-4236-8e0a-d44fd474f0fa" providerId="ADAL" clId="{5A6B8777-0ED4-4EE9-B1EB-3DFCE3E59F2E}" dt="2024-08-19T18:39:55.653" v="79" actId="2890"/>
        <pc:sldMkLst>
          <pc:docMk/>
          <pc:sldMk cId="1941426715" sldId="603"/>
        </pc:sldMkLst>
      </pc:sldChg>
      <pc:sldChg chg="modSp add mod">
        <pc:chgData name="Pepper, James" userId="73f7c8df-a0a3-4236-8e0a-d44fd474f0fa" providerId="ADAL" clId="{5A6B8777-0ED4-4EE9-B1EB-3DFCE3E59F2E}" dt="2024-08-20T16:03:05.649" v="1523" actId="255"/>
        <pc:sldMkLst>
          <pc:docMk/>
          <pc:sldMk cId="3368199192" sldId="604"/>
        </pc:sldMkLst>
        <pc:spChg chg="mod">
          <ac:chgData name="Pepper, James" userId="73f7c8df-a0a3-4236-8e0a-d44fd474f0fa" providerId="ADAL" clId="{5A6B8777-0ED4-4EE9-B1EB-3DFCE3E59F2E}" dt="2024-08-20T16:03:05.649" v="1523" actId="255"/>
          <ac:spMkLst>
            <pc:docMk/>
            <pc:sldMk cId="3368199192" sldId="604"/>
            <ac:spMk id="2" creationId="{432BC4A3-F580-C1D8-0AAB-61C05E64027F}"/>
          </ac:spMkLst>
        </pc:spChg>
        <pc:spChg chg="mod">
          <ac:chgData name="Pepper, James" userId="73f7c8df-a0a3-4236-8e0a-d44fd474f0fa" providerId="ADAL" clId="{5A6B8777-0ED4-4EE9-B1EB-3DFCE3E59F2E}" dt="2024-08-20T15:54:53.372" v="1512" actId="20577"/>
          <ac:spMkLst>
            <pc:docMk/>
            <pc:sldMk cId="3368199192" sldId="604"/>
            <ac:spMk id="9" creationId="{2594A77E-5985-6A79-60F5-68F67893C196}"/>
          </ac:spMkLst>
        </pc:spChg>
      </pc:sldChg>
      <pc:sldChg chg="modSp add mod">
        <pc:chgData name="Pepper, James" userId="73f7c8df-a0a3-4236-8e0a-d44fd474f0fa" providerId="ADAL" clId="{5A6B8777-0ED4-4EE9-B1EB-3DFCE3E59F2E}" dt="2024-08-19T21:37:20.157" v="372" actId="113"/>
        <pc:sldMkLst>
          <pc:docMk/>
          <pc:sldMk cId="214897340" sldId="605"/>
        </pc:sldMkLst>
        <pc:spChg chg="mod">
          <ac:chgData name="Pepper, James" userId="73f7c8df-a0a3-4236-8e0a-d44fd474f0fa" providerId="ADAL" clId="{5A6B8777-0ED4-4EE9-B1EB-3DFCE3E59F2E}" dt="2024-08-19T21:37:20.157" v="372" actId="113"/>
          <ac:spMkLst>
            <pc:docMk/>
            <pc:sldMk cId="214897340" sldId="605"/>
            <ac:spMk id="2" creationId="{432BC4A3-F580-C1D8-0AAB-61C05E64027F}"/>
          </ac:spMkLst>
        </pc:spChg>
      </pc:sldChg>
      <pc:sldChg chg="modSp add mod">
        <pc:chgData name="Pepper, James" userId="73f7c8df-a0a3-4236-8e0a-d44fd474f0fa" providerId="ADAL" clId="{5A6B8777-0ED4-4EE9-B1EB-3DFCE3E59F2E}" dt="2024-08-20T15:54:59.119" v="1519" actId="20577"/>
        <pc:sldMkLst>
          <pc:docMk/>
          <pc:sldMk cId="3976855438" sldId="606"/>
        </pc:sldMkLst>
        <pc:spChg chg="mod">
          <ac:chgData name="Pepper, James" userId="73f7c8df-a0a3-4236-8e0a-d44fd474f0fa" providerId="ADAL" clId="{5A6B8777-0ED4-4EE9-B1EB-3DFCE3E59F2E}" dt="2024-08-20T15:37:34.029" v="1498" actId="1076"/>
          <ac:spMkLst>
            <pc:docMk/>
            <pc:sldMk cId="3976855438" sldId="606"/>
            <ac:spMk id="2" creationId="{432BC4A3-F580-C1D8-0AAB-61C05E64027F}"/>
          </ac:spMkLst>
        </pc:spChg>
        <pc:spChg chg="mod">
          <ac:chgData name="Pepper, James" userId="73f7c8df-a0a3-4236-8e0a-d44fd474f0fa" providerId="ADAL" clId="{5A6B8777-0ED4-4EE9-B1EB-3DFCE3E59F2E}" dt="2024-08-20T15:54:59.119" v="1519" actId="20577"/>
          <ac:spMkLst>
            <pc:docMk/>
            <pc:sldMk cId="3976855438" sldId="606"/>
            <ac:spMk id="9" creationId="{2594A77E-5985-6A79-60F5-68F67893C196}"/>
          </ac:spMkLst>
        </pc:spChg>
      </pc:sldChg>
      <pc:sldChg chg="addSp delSp modSp add mod ord">
        <pc:chgData name="Pepper, James" userId="73f7c8df-a0a3-4236-8e0a-d44fd474f0fa" providerId="ADAL" clId="{5A6B8777-0ED4-4EE9-B1EB-3DFCE3E59F2E}" dt="2024-08-20T14:34:13.143" v="1037"/>
        <pc:sldMkLst>
          <pc:docMk/>
          <pc:sldMk cId="4043659563" sldId="607"/>
        </pc:sldMkLst>
        <pc:spChg chg="mod">
          <ac:chgData name="Pepper, James" userId="73f7c8df-a0a3-4236-8e0a-d44fd474f0fa" providerId="ADAL" clId="{5A6B8777-0ED4-4EE9-B1EB-3DFCE3E59F2E}" dt="2024-08-20T14:25:05.790" v="1017" actId="1076"/>
          <ac:spMkLst>
            <pc:docMk/>
            <pc:sldMk cId="4043659563" sldId="607"/>
            <ac:spMk id="10" creationId="{975C0C89-D826-8D50-AF64-A568837AB278}"/>
          </ac:spMkLst>
        </pc:spChg>
        <pc:picChg chg="del">
          <ac:chgData name="Pepper, James" userId="73f7c8df-a0a3-4236-8e0a-d44fd474f0fa" providerId="ADAL" clId="{5A6B8777-0ED4-4EE9-B1EB-3DFCE3E59F2E}" dt="2024-08-20T13:46:27.430" v="793" actId="478"/>
          <ac:picMkLst>
            <pc:docMk/>
            <pc:sldMk cId="4043659563" sldId="607"/>
            <ac:picMk id="3" creationId="{23D47ACA-F17F-F597-D03F-0B48DC7597A6}"/>
          </ac:picMkLst>
        </pc:picChg>
        <pc:picChg chg="add del mod">
          <ac:chgData name="Pepper, James" userId="73f7c8df-a0a3-4236-8e0a-d44fd474f0fa" providerId="ADAL" clId="{5A6B8777-0ED4-4EE9-B1EB-3DFCE3E59F2E}" dt="2024-08-20T14:01:31.748" v="811" actId="478"/>
          <ac:picMkLst>
            <pc:docMk/>
            <pc:sldMk cId="4043659563" sldId="607"/>
            <ac:picMk id="4" creationId="{5F2818C8-A766-95E7-D2E0-E34E7CA80BA9}"/>
          </ac:picMkLst>
        </pc:picChg>
        <pc:picChg chg="add del">
          <ac:chgData name="Pepper, James" userId="73f7c8df-a0a3-4236-8e0a-d44fd474f0fa" providerId="ADAL" clId="{5A6B8777-0ED4-4EE9-B1EB-3DFCE3E59F2E}" dt="2024-08-20T14:01:31.165" v="810" actId="478"/>
          <ac:picMkLst>
            <pc:docMk/>
            <pc:sldMk cId="4043659563" sldId="607"/>
            <ac:picMk id="6" creationId="{F5466077-961C-D432-5FD1-6D892BC076B0}"/>
          </ac:picMkLst>
        </pc:picChg>
        <pc:picChg chg="add mod">
          <ac:chgData name="Pepper, James" userId="73f7c8df-a0a3-4236-8e0a-d44fd474f0fa" providerId="ADAL" clId="{5A6B8777-0ED4-4EE9-B1EB-3DFCE3E59F2E}" dt="2024-08-20T14:25:02.906" v="1016" actId="14100"/>
          <ac:picMkLst>
            <pc:docMk/>
            <pc:sldMk cId="4043659563" sldId="607"/>
            <ac:picMk id="8" creationId="{23D47ACA-F17F-F597-D03F-0B48DC7597A6}"/>
          </ac:picMkLst>
        </pc:picChg>
        <pc:picChg chg="add mod">
          <ac:chgData name="Pepper, James" userId="73f7c8df-a0a3-4236-8e0a-d44fd474f0fa" providerId="ADAL" clId="{5A6B8777-0ED4-4EE9-B1EB-3DFCE3E59F2E}" dt="2024-08-20T14:30:12.593" v="1021" actId="1076"/>
          <ac:picMkLst>
            <pc:docMk/>
            <pc:sldMk cId="4043659563" sldId="607"/>
            <ac:picMk id="12" creationId="{D3C4B0CA-C1A6-3ADF-EA01-4E20CC6E6ACD}"/>
          </ac:picMkLst>
        </pc:picChg>
      </pc:sldChg>
      <pc:sldChg chg="modSp add mod ord">
        <pc:chgData name="Pepper, James" userId="73f7c8df-a0a3-4236-8e0a-d44fd474f0fa" providerId="ADAL" clId="{5A6B8777-0ED4-4EE9-B1EB-3DFCE3E59F2E}" dt="2024-08-20T14:24:38.017" v="1013"/>
        <pc:sldMkLst>
          <pc:docMk/>
          <pc:sldMk cId="1440505660" sldId="608"/>
        </pc:sldMkLst>
        <pc:spChg chg="mod">
          <ac:chgData name="Pepper, James" userId="73f7c8df-a0a3-4236-8e0a-d44fd474f0fa" providerId="ADAL" clId="{5A6B8777-0ED4-4EE9-B1EB-3DFCE3E59F2E}" dt="2024-08-20T14:00:58.309" v="801" actId="14100"/>
          <ac:spMkLst>
            <pc:docMk/>
            <pc:sldMk cId="1440505660" sldId="608"/>
            <ac:spMk id="10" creationId="{975C0C89-D826-8D50-AF64-A568837AB278}"/>
          </ac:spMkLst>
        </pc:spChg>
        <pc:picChg chg="mod">
          <ac:chgData name="Pepper, James" userId="73f7c8df-a0a3-4236-8e0a-d44fd474f0fa" providerId="ADAL" clId="{5A6B8777-0ED4-4EE9-B1EB-3DFCE3E59F2E}" dt="2024-08-20T14:01:14.966" v="807" actId="1076"/>
          <ac:picMkLst>
            <pc:docMk/>
            <pc:sldMk cId="1440505660" sldId="608"/>
            <ac:picMk id="4" creationId="{5F2818C8-A766-95E7-D2E0-E34E7CA80BA9}"/>
          </ac:picMkLst>
        </pc:picChg>
        <pc:picChg chg="mod">
          <ac:chgData name="Pepper, James" userId="73f7c8df-a0a3-4236-8e0a-d44fd474f0fa" providerId="ADAL" clId="{5A6B8777-0ED4-4EE9-B1EB-3DFCE3E59F2E}" dt="2024-08-20T14:01:17.740" v="808" actId="1076"/>
          <ac:picMkLst>
            <pc:docMk/>
            <pc:sldMk cId="1440505660" sldId="608"/>
            <ac:picMk id="6" creationId="{F5466077-961C-D432-5FD1-6D892BC076B0}"/>
          </ac:picMkLst>
        </pc:picChg>
      </pc:sldChg>
      <pc:sldChg chg="addSp delSp modSp add mod">
        <pc:chgData name="Pepper, James" userId="73f7c8df-a0a3-4236-8e0a-d44fd474f0fa" providerId="ADAL" clId="{5A6B8777-0ED4-4EE9-B1EB-3DFCE3E59F2E}" dt="2024-08-20T15:30:11.288" v="1486" actId="1076"/>
        <pc:sldMkLst>
          <pc:docMk/>
          <pc:sldMk cId="797683669" sldId="609"/>
        </pc:sldMkLst>
        <pc:picChg chg="add mod">
          <ac:chgData name="Pepper, James" userId="73f7c8df-a0a3-4236-8e0a-d44fd474f0fa" providerId="ADAL" clId="{5A6B8777-0ED4-4EE9-B1EB-3DFCE3E59F2E}" dt="2024-08-20T15:30:11.288" v="1486" actId="1076"/>
          <ac:picMkLst>
            <pc:docMk/>
            <pc:sldMk cId="797683669" sldId="609"/>
            <ac:picMk id="3" creationId="{F91DB1DF-293F-FC9A-A5A2-DAC6C9DAFF12}"/>
          </ac:picMkLst>
        </pc:picChg>
        <pc:picChg chg="del">
          <ac:chgData name="Pepper, James" userId="73f7c8df-a0a3-4236-8e0a-d44fd474f0fa" providerId="ADAL" clId="{5A6B8777-0ED4-4EE9-B1EB-3DFCE3E59F2E}" dt="2024-08-20T14:19:23.770" v="920" actId="478"/>
          <ac:picMkLst>
            <pc:docMk/>
            <pc:sldMk cId="797683669" sldId="609"/>
            <ac:picMk id="4" creationId="{5F2818C8-A766-95E7-D2E0-E34E7CA80BA9}"/>
          </ac:picMkLst>
        </pc:picChg>
        <pc:picChg chg="del">
          <ac:chgData name="Pepper, James" userId="73f7c8df-a0a3-4236-8e0a-d44fd474f0fa" providerId="ADAL" clId="{5A6B8777-0ED4-4EE9-B1EB-3DFCE3E59F2E}" dt="2024-08-20T14:19:23.104" v="919" actId="478"/>
          <ac:picMkLst>
            <pc:docMk/>
            <pc:sldMk cId="797683669" sldId="609"/>
            <ac:picMk id="6" creationId="{F5466077-961C-D432-5FD1-6D892BC076B0}"/>
          </ac:picMkLst>
        </pc:picChg>
        <pc:picChg chg="add del mod">
          <ac:chgData name="Pepper, James" userId="73f7c8df-a0a3-4236-8e0a-d44fd474f0fa" providerId="ADAL" clId="{5A6B8777-0ED4-4EE9-B1EB-3DFCE3E59F2E}" dt="2024-08-20T15:29:07.226" v="1480" actId="478"/>
          <ac:picMkLst>
            <pc:docMk/>
            <pc:sldMk cId="797683669" sldId="609"/>
            <ac:picMk id="8" creationId="{73B2854A-04C2-422E-749C-B8DD1DDD5453}"/>
          </ac:picMkLst>
        </pc:picChg>
        <pc:picChg chg="add mod">
          <ac:chgData name="Pepper, James" userId="73f7c8df-a0a3-4236-8e0a-d44fd474f0fa" providerId="ADAL" clId="{5A6B8777-0ED4-4EE9-B1EB-3DFCE3E59F2E}" dt="2024-08-20T15:30:06.242" v="1484" actId="1076"/>
          <ac:picMkLst>
            <pc:docMk/>
            <pc:sldMk cId="797683669" sldId="609"/>
            <ac:picMk id="12" creationId="{06A142C6-62D2-D85E-313F-45B389DF4F1A}"/>
          </ac:picMkLst>
        </pc:picChg>
      </pc:sldChg>
      <pc:sldChg chg="addSp delSp modSp add mod">
        <pc:chgData name="Pepper, James" userId="73f7c8df-a0a3-4236-8e0a-d44fd474f0fa" providerId="ADAL" clId="{5A6B8777-0ED4-4EE9-B1EB-3DFCE3E59F2E}" dt="2024-08-20T15:27:59.784" v="1473" actId="1076"/>
        <pc:sldMkLst>
          <pc:docMk/>
          <pc:sldMk cId="2047438021" sldId="610"/>
        </pc:sldMkLst>
        <pc:spChg chg="add mod">
          <ac:chgData name="Pepper, James" userId="73f7c8df-a0a3-4236-8e0a-d44fd474f0fa" providerId="ADAL" clId="{5A6B8777-0ED4-4EE9-B1EB-3DFCE3E59F2E}" dt="2024-08-20T15:27:53.231" v="1472" actId="1076"/>
          <ac:spMkLst>
            <pc:docMk/>
            <pc:sldMk cId="2047438021" sldId="610"/>
            <ac:spMk id="4" creationId="{E139DAB0-A457-769E-B01C-E44310BA8841}"/>
          </ac:spMkLst>
        </pc:spChg>
        <pc:picChg chg="add mod">
          <ac:chgData name="Pepper, James" userId="73f7c8df-a0a3-4236-8e0a-d44fd474f0fa" providerId="ADAL" clId="{5A6B8777-0ED4-4EE9-B1EB-3DFCE3E59F2E}" dt="2024-08-20T15:27:59.784" v="1473" actId="1076"/>
          <ac:picMkLst>
            <pc:docMk/>
            <pc:sldMk cId="2047438021" sldId="610"/>
            <ac:picMk id="3" creationId="{AAB72FF8-0AF0-A1F7-E147-12E40787DD9E}"/>
          </ac:picMkLst>
        </pc:picChg>
        <pc:picChg chg="del">
          <ac:chgData name="Pepper, James" userId="73f7c8df-a0a3-4236-8e0a-d44fd474f0fa" providerId="ADAL" clId="{5A6B8777-0ED4-4EE9-B1EB-3DFCE3E59F2E}" dt="2024-08-20T14:33:56.978" v="1031" actId="478"/>
          <ac:picMkLst>
            <pc:docMk/>
            <pc:sldMk cId="2047438021" sldId="610"/>
            <ac:picMk id="1026" creationId="{C8BBD236-8ABB-307C-E18A-CE55E752D60E}"/>
          </ac:picMkLst>
        </pc:picChg>
      </pc:sldChg>
      <pc:sldChg chg="new del">
        <pc:chgData name="Pepper, James" userId="73f7c8df-a0a3-4236-8e0a-d44fd474f0fa" providerId="ADAL" clId="{5A6B8777-0ED4-4EE9-B1EB-3DFCE3E59F2E}" dt="2024-08-20T14:33:44.059" v="1028" actId="2696"/>
        <pc:sldMkLst>
          <pc:docMk/>
          <pc:sldMk cId="2707372904" sldId="610"/>
        </pc:sldMkLst>
      </pc:sldChg>
      <pc:sldChg chg="addSp delSp modSp add mod">
        <pc:chgData name="Pepper, James" userId="73f7c8df-a0a3-4236-8e0a-d44fd474f0fa" providerId="ADAL" clId="{5A6B8777-0ED4-4EE9-B1EB-3DFCE3E59F2E}" dt="2024-08-20T15:15:07.384" v="1392" actId="1076"/>
        <pc:sldMkLst>
          <pc:docMk/>
          <pc:sldMk cId="1730739906" sldId="611"/>
        </pc:sldMkLst>
        <pc:picChg chg="add del mod">
          <ac:chgData name="Pepper, James" userId="73f7c8df-a0a3-4236-8e0a-d44fd474f0fa" providerId="ADAL" clId="{5A6B8777-0ED4-4EE9-B1EB-3DFCE3E59F2E}" dt="2024-08-20T15:09:42.151" v="1344" actId="21"/>
          <ac:picMkLst>
            <pc:docMk/>
            <pc:sldMk cId="1730739906" sldId="611"/>
            <ac:picMk id="3" creationId="{9BB38295-0FBE-88F1-BC6A-CC529FB7E355}"/>
          </ac:picMkLst>
        </pc:picChg>
        <pc:picChg chg="add del mod">
          <ac:chgData name="Pepper, James" userId="73f7c8df-a0a3-4236-8e0a-d44fd474f0fa" providerId="ADAL" clId="{5A6B8777-0ED4-4EE9-B1EB-3DFCE3E59F2E}" dt="2024-08-20T15:14:24.852" v="1386" actId="478"/>
          <ac:picMkLst>
            <pc:docMk/>
            <pc:sldMk cId="1730739906" sldId="611"/>
            <ac:picMk id="5" creationId="{FB5FBA42-7658-0FB4-FC93-A5DE5C11C978}"/>
          </ac:picMkLst>
        </pc:picChg>
        <pc:picChg chg="add mod">
          <ac:chgData name="Pepper, James" userId="73f7c8df-a0a3-4236-8e0a-d44fd474f0fa" providerId="ADAL" clId="{5A6B8777-0ED4-4EE9-B1EB-3DFCE3E59F2E}" dt="2024-08-20T15:15:07.384" v="1392" actId="1076"/>
          <ac:picMkLst>
            <pc:docMk/>
            <pc:sldMk cId="1730739906" sldId="611"/>
            <ac:picMk id="8" creationId="{8CE9E74D-53C5-A39E-CEC2-CB5D2B0D68B7}"/>
          </ac:picMkLst>
        </pc:picChg>
        <pc:picChg chg="del">
          <ac:chgData name="Pepper, James" userId="73f7c8df-a0a3-4236-8e0a-d44fd474f0fa" providerId="ADAL" clId="{5A6B8777-0ED4-4EE9-B1EB-3DFCE3E59F2E}" dt="2024-08-20T15:07:48.946" v="1336" actId="478"/>
          <ac:picMkLst>
            <pc:docMk/>
            <pc:sldMk cId="1730739906" sldId="611"/>
            <ac:picMk id="1026" creationId="{C8BBD236-8ABB-307C-E18A-CE55E752D60E}"/>
          </ac:picMkLst>
        </pc:picChg>
      </pc:sldChg>
      <pc:sldChg chg="addSp delSp modSp add mod">
        <pc:chgData name="Pepper, James" userId="73f7c8df-a0a3-4236-8e0a-d44fd474f0fa" providerId="ADAL" clId="{5A6B8777-0ED4-4EE9-B1EB-3DFCE3E59F2E}" dt="2024-08-20T15:10:00.042" v="1351" actId="1076"/>
        <pc:sldMkLst>
          <pc:docMk/>
          <pc:sldMk cId="2865610384" sldId="612"/>
        </pc:sldMkLst>
        <pc:picChg chg="add mod">
          <ac:chgData name="Pepper, James" userId="73f7c8df-a0a3-4236-8e0a-d44fd474f0fa" providerId="ADAL" clId="{5A6B8777-0ED4-4EE9-B1EB-3DFCE3E59F2E}" dt="2024-08-20T15:10:00.042" v="1351" actId="1076"/>
          <ac:picMkLst>
            <pc:docMk/>
            <pc:sldMk cId="2865610384" sldId="612"/>
            <ac:picMk id="3" creationId="{9BB38295-0FBE-88F1-BC6A-CC529FB7E355}"/>
          </ac:picMkLst>
        </pc:picChg>
        <pc:picChg chg="del">
          <ac:chgData name="Pepper, James" userId="73f7c8df-a0a3-4236-8e0a-d44fd474f0fa" providerId="ADAL" clId="{5A6B8777-0ED4-4EE9-B1EB-3DFCE3E59F2E}" dt="2024-08-20T15:09:48.507" v="1345" actId="478"/>
          <ac:picMkLst>
            <pc:docMk/>
            <pc:sldMk cId="2865610384" sldId="612"/>
            <ac:picMk id="1026" creationId="{C8BBD236-8ABB-307C-E18A-CE55E752D60E}"/>
          </ac:picMkLst>
        </pc:picChg>
      </pc:sldChg>
      <pc:sldChg chg="delSp modSp add mod">
        <pc:chgData name="Pepper, James" userId="73f7c8df-a0a3-4236-8e0a-d44fd474f0fa" providerId="ADAL" clId="{5A6B8777-0ED4-4EE9-B1EB-3DFCE3E59F2E}" dt="2024-08-21T18:47:04.597" v="1934" actId="20577"/>
        <pc:sldMkLst>
          <pc:docMk/>
          <pc:sldMk cId="972683006" sldId="613"/>
        </pc:sldMkLst>
        <pc:spChg chg="mod">
          <ac:chgData name="Pepper, James" userId="73f7c8df-a0a3-4236-8e0a-d44fd474f0fa" providerId="ADAL" clId="{5A6B8777-0ED4-4EE9-B1EB-3DFCE3E59F2E}" dt="2024-08-21T18:47:04.597" v="1934" actId="20577"/>
          <ac:spMkLst>
            <pc:docMk/>
            <pc:sldMk cId="972683006" sldId="613"/>
            <ac:spMk id="10" creationId="{975C0C89-D826-8D50-AF64-A568837AB278}"/>
          </ac:spMkLst>
        </pc:spChg>
        <pc:picChg chg="del">
          <ac:chgData name="Pepper, James" userId="73f7c8df-a0a3-4236-8e0a-d44fd474f0fa" providerId="ADAL" clId="{5A6B8777-0ED4-4EE9-B1EB-3DFCE3E59F2E}" dt="2024-08-20T17:38:36.451" v="1526" actId="478"/>
          <ac:picMkLst>
            <pc:docMk/>
            <pc:sldMk cId="972683006" sldId="613"/>
            <ac:picMk id="3" creationId="{F91DB1DF-293F-FC9A-A5A2-DAC6C9DAFF12}"/>
          </ac:picMkLst>
        </pc:picChg>
        <pc:picChg chg="del">
          <ac:chgData name="Pepper, James" userId="73f7c8df-a0a3-4236-8e0a-d44fd474f0fa" providerId="ADAL" clId="{5A6B8777-0ED4-4EE9-B1EB-3DFCE3E59F2E}" dt="2024-08-20T17:38:35.780" v="1525" actId="478"/>
          <ac:picMkLst>
            <pc:docMk/>
            <pc:sldMk cId="972683006" sldId="613"/>
            <ac:picMk id="12" creationId="{06A142C6-62D2-D85E-313F-45B389DF4F1A}"/>
          </ac:picMkLst>
        </pc:picChg>
      </pc:sldChg>
      <pc:sldChg chg="modSp add mod">
        <pc:chgData name="Pepper, James" userId="73f7c8df-a0a3-4236-8e0a-d44fd474f0fa" providerId="ADAL" clId="{5A6B8777-0ED4-4EE9-B1EB-3DFCE3E59F2E}" dt="2024-08-21T17:52:02.733" v="1882" actId="13926"/>
        <pc:sldMkLst>
          <pc:docMk/>
          <pc:sldMk cId="1674712974" sldId="614"/>
        </pc:sldMkLst>
        <pc:spChg chg="mod">
          <ac:chgData name="Pepper, James" userId="73f7c8df-a0a3-4236-8e0a-d44fd474f0fa" providerId="ADAL" clId="{5A6B8777-0ED4-4EE9-B1EB-3DFCE3E59F2E}" dt="2024-08-21T17:52:02.733" v="1882" actId="13926"/>
          <ac:spMkLst>
            <pc:docMk/>
            <pc:sldMk cId="1674712974" sldId="614"/>
            <ac:spMk id="2" creationId="{432BC4A3-F580-C1D8-0AAB-61C05E64027F}"/>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A36BD5-A388-46BD-A474-52A5FA34FA6C}" type="doc">
      <dgm:prSet loTypeId="urn:microsoft.com/office/officeart/2005/8/layout/hList1" loCatId="list" qsTypeId="urn:microsoft.com/office/officeart/2005/8/quickstyle/simple2" qsCatId="simple" csTypeId="urn:microsoft.com/office/officeart/2005/8/colors/accent0_3" csCatId="mainScheme" phldr="1"/>
      <dgm:spPr/>
      <dgm:t>
        <a:bodyPr/>
        <a:lstStyle/>
        <a:p>
          <a:endParaRPr lang="en-US"/>
        </a:p>
      </dgm:t>
    </dgm:pt>
    <dgm:pt modelId="{B80DE5B0-8469-4260-9B1D-C87FDFCDCFC9}">
      <dgm:prSet phldrT="[Text]"/>
      <dgm:spPr/>
      <dgm:t>
        <a:bodyPr/>
        <a:lstStyle/>
        <a:p>
          <a:r>
            <a:rPr lang="en-US" dirty="0"/>
            <a:t>Executive Team </a:t>
          </a:r>
        </a:p>
      </dgm:t>
    </dgm:pt>
    <dgm:pt modelId="{88A3BE3F-BB54-4CA8-840B-D88484A3FA5B}" type="parTrans" cxnId="{72DD1B5D-92CA-4A5A-83E1-FC759BC74B86}">
      <dgm:prSet/>
      <dgm:spPr/>
      <dgm:t>
        <a:bodyPr/>
        <a:lstStyle/>
        <a:p>
          <a:endParaRPr lang="en-US"/>
        </a:p>
      </dgm:t>
    </dgm:pt>
    <dgm:pt modelId="{6E63F304-51D9-4ED1-9355-56E579B4F0F2}" type="sibTrans" cxnId="{72DD1B5D-92CA-4A5A-83E1-FC759BC74B86}">
      <dgm:prSet/>
      <dgm:spPr/>
      <dgm:t>
        <a:bodyPr/>
        <a:lstStyle/>
        <a:p>
          <a:endParaRPr lang="en-US"/>
        </a:p>
      </dgm:t>
    </dgm:pt>
    <dgm:pt modelId="{44C9C179-1D25-4342-84A6-A48998BB8886}">
      <dgm:prSet custT="1"/>
      <dgm:spPr/>
      <dgm:t>
        <a:bodyPr/>
        <a:lstStyle/>
        <a:p>
          <a:pPr algn="ctr">
            <a:buNone/>
          </a:pPr>
          <a:r>
            <a:rPr lang="en-US" sz="1600" u="sng" baseline="0" dirty="0"/>
            <a:t>Executive Director</a:t>
          </a:r>
          <a:endParaRPr lang="en-US" sz="1600" u="sng" dirty="0"/>
        </a:p>
      </dgm:t>
    </dgm:pt>
    <dgm:pt modelId="{D1C6B823-0736-4BF8-83AE-65656E2E90C4}" type="parTrans" cxnId="{43783FCB-B2C5-41CC-8EDC-7C2ACCF19979}">
      <dgm:prSet/>
      <dgm:spPr/>
      <dgm:t>
        <a:bodyPr/>
        <a:lstStyle/>
        <a:p>
          <a:endParaRPr lang="en-US"/>
        </a:p>
      </dgm:t>
    </dgm:pt>
    <dgm:pt modelId="{F654771B-53CC-4187-B71C-1F0F827B8B0B}" type="sibTrans" cxnId="{43783FCB-B2C5-41CC-8EDC-7C2ACCF19979}">
      <dgm:prSet/>
      <dgm:spPr/>
      <dgm:t>
        <a:bodyPr/>
        <a:lstStyle/>
        <a:p>
          <a:endParaRPr lang="en-US"/>
        </a:p>
      </dgm:t>
    </dgm:pt>
    <dgm:pt modelId="{6300CCFC-F66E-4903-AA55-BD6E3AA7287E}">
      <dgm:prSet phldrT="[Text]"/>
      <dgm:spPr/>
      <dgm:t>
        <a:bodyPr/>
        <a:lstStyle/>
        <a:p>
          <a:r>
            <a:rPr lang="en-US" dirty="0"/>
            <a:t>Compliance Team </a:t>
          </a:r>
        </a:p>
      </dgm:t>
    </dgm:pt>
    <dgm:pt modelId="{11B8C8F6-7C0C-4B4B-BF84-19DE219D336A}" type="parTrans" cxnId="{19E7E188-D037-475C-B055-7DEFC9A341BF}">
      <dgm:prSet/>
      <dgm:spPr/>
      <dgm:t>
        <a:bodyPr/>
        <a:lstStyle/>
        <a:p>
          <a:endParaRPr lang="en-US"/>
        </a:p>
      </dgm:t>
    </dgm:pt>
    <dgm:pt modelId="{FDF5CBBA-0275-4E65-AD93-BC5987FA8340}" type="sibTrans" cxnId="{19E7E188-D037-475C-B055-7DEFC9A341BF}">
      <dgm:prSet/>
      <dgm:spPr/>
      <dgm:t>
        <a:bodyPr/>
        <a:lstStyle/>
        <a:p>
          <a:endParaRPr lang="en-US"/>
        </a:p>
      </dgm:t>
    </dgm:pt>
    <dgm:pt modelId="{51B5C07B-00A4-4A24-917C-A26DC41F67ED}">
      <dgm:prSet phldrT="[Text]" custT="1"/>
      <dgm:spPr/>
      <dgm:t>
        <a:bodyPr/>
        <a:lstStyle/>
        <a:p>
          <a:pPr algn="ctr">
            <a:buNone/>
          </a:pPr>
          <a:r>
            <a:rPr lang="en-US" sz="1600" b="0" u="sng" dirty="0"/>
            <a:t>Interim Director</a:t>
          </a:r>
        </a:p>
      </dgm:t>
    </dgm:pt>
    <dgm:pt modelId="{A5360D51-3BA8-47AA-843D-49B11EAFACBE}" type="parTrans" cxnId="{E597D8F2-8799-4696-AFFF-535107431DD7}">
      <dgm:prSet/>
      <dgm:spPr/>
      <dgm:t>
        <a:bodyPr/>
        <a:lstStyle/>
        <a:p>
          <a:endParaRPr lang="en-US"/>
        </a:p>
      </dgm:t>
    </dgm:pt>
    <dgm:pt modelId="{188E4A16-7A19-4B8A-8464-EA6ED371F2FA}" type="sibTrans" cxnId="{E597D8F2-8799-4696-AFFF-535107431DD7}">
      <dgm:prSet/>
      <dgm:spPr/>
      <dgm:t>
        <a:bodyPr/>
        <a:lstStyle/>
        <a:p>
          <a:endParaRPr lang="en-US"/>
        </a:p>
      </dgm:t>
    </dgm:pt>
    <dgm:pt modelId="{31629779-3E4E-479A-B821-736A3684637A}">
      <dgm:prSet phldrT="[Text]"/>
      <dgm:spPr/>
      <dgm:t>
        <a:bodyPr/>
        <a:lstStyle/>
        <a:p>
          <a:r>
            <a:rPr lang="en-US" dirty="0"/>
            <a:t>Licensing Team</a:t>
          </a:r>
        </a:p>
      </dgm:t>
    </dgm:pt>
    <dgm:pt modelId="{42EFCC2C-C527-43E1-9FC3-081EFA88B077}" type="parTrans" cxnId="{84842BFC-646F-4ED4-9DBF-D6A1DCFCD473}">
      <dgm:prSet/>
      <dgm:spPr/>
      <dgm:t>
        <a:bodyPr/>
        <a:lstStyle/>
        <a:p>
          <a:endParaRPr lang="en-US"/>
        </a:p>
      </dgm:t>
    </dgm:pt>
    <dgm:pt modelId="{3CB1C7E0-3017-4189-8970-5BBFED4E043F}" type="sibTrans" cxnId="{84842BFC-646F-4ED4-9DBF-D6A1DCFCD473}">
      <dgm:prSet/>
      <dgm:spPr/>
      <dgm:t>
        <a:bodyPr/>
        <a:lstStyle/>
        <a:p>
          <a:endParaRPr lang="en-US"/>
        </a:p>
      </dgm:t>
    </dgm:pt>
    <dgm:pt modelId="{2AD98C72-FDEB-4245-9A16-88EF7DF2E79B}">
      <dgm:prSet phldrT="[Text]" custT="1"/>
      <dgm:spPr/>
      <dgm:t>
        <a:bodyPr/>
        <a:lstStyle/>
        <a:p>
          <a:pPr algn="ctr">
            <a:buNone/>
          </a:pPr>
          <a:r>
            <a:rPr lang="en-US" sz="1600" u="sng" dirty="0"/>
            <a:t>Director</a:t>
          </a:r>
          <a:r>
            <a:rPr lang="en-US" sz="1600" dirty="0"/>
            <a:t> </a:t>
          </a:r>
        </a:p>
      </dgm:t>
    </dgm:pt>
    <dgm:pt modelId="{7719D93F-0A68-4C71-9FC6-74731595758C}" type="parTrans" cxnId="{699F4381-5988-4CB9-8B04-943ED3191B6D}">
      <dgm:prSet/>
      <dgm:spPr/>
      <dgm:t>
        <a:bodyPr/>
        <a:lstStyle/>
        <a:p>
          <a:endParaRPr lang="en-US"/>
        </a:p>
      </dgm:t>
    </dgm:pt>
    <dgm:pt modelId="{29EC02B7-A8F9-4F27-B020-F4243684C6E1}" type="sibTrans" cxnId="{699F4381-5988-4CB9-8B04-943ED3191B6D}">
      <dgm:prSet/>
      <dgm:spPr/>
      <dgm:t>
        <a:bodyPr/>
        <a:lstStyle/>
        <a:p>
          <a:endParaRPr lang="en-US"/>
        </a:p>
      </dgm:t>
    </dgm:pt>
    <dgm:pt modelId="{443E29E3-4849-49DE-81E2-714AD59FC47F}">
      <dgm:prSet/>
      <dgm:spPr/>
      <dgm:t>
        <a:bodyPr/>
        <a:lstStyle/>
        <a:p>
          <a:pPr algn="l"/>
          <a:endParaRPr lang="en-US" sz="1400" dirty="0"/>
        </a:p>
      </dgm:t>
    </dgm:pt>
    <dgm:pt modelId="{AF6804A2-9C27-4361-83F7-3CECD11ED873}" type="parTrans" cxnId="{EEDEA00E-1653-4D0A-8400-19057914EA57}">
      <dgm:prSet/>
      <dgm:spPr/>
      <dgm:t>
        <a:bodyPr/>
        <a:lstStyle/>
        <a:p>
          <a:endParaRPr lang="en-US"/>
        </a:p>
      </dgm:t>
    </dgm:pt>
    <dgm:pt modelId="{FB07EE13-4C67-4239-9D09-7F9B0321D9F6}" type="sibTrans" cxnId="{EEDEA00E-1653-4D0A-8400-19057914EA57}">
      <dgm:prSet/>
      <dgm:spPr/>
      <dgm:t>
        <a:bodyPr/>
        <a:lstStyle/>
        <a:p>
          <a:endParaRPr lang="en-US"/>
        </a:p>
      </dgm:t>
    </dgm:pt>
    <dgm:pt modelId="{3F4E84FC-F305-489D-AFFF-7DCC815D935C}">
      <dgm:prSet custT="1"/>
      <dgm:spPr/>
      <dgm:t>
        <a:bodyPr/>
        <a:lstStyle/>
        <a:p>
          <a:pPr algn="ctr">
            <a:buNone/>
          </a:pPr>
          <a:r>
            <a:rPr lang="en-US" sz="1600" u="sng" dirty="0"/>
            <a:t>General Counsel</a:t>
          </a:r>
        </a:p>
      </dgm:t>
    </dgm:pt>
    <dgm:pt modelId="{56305390-7C33-492B-ACA4-6FD7234A3D80}" type="parTrans" cxnId="{641801C7-E99E-4427-9D15-C2B23DEBC890}">
      <dgm:prSet/>
      <dgm:spPr/>
      <dgm:t>
        <a:bodyPr/>
        <a:lstStyle/>
        <a:p>
          <a:endParaRPr lang="en-US"/>
        </a:p>
      </dgm:t>
    </dgm:pt>
    <dgm:pt modelId="{5882D22B-704F-48E4-A3E9-DF97B227C5E4}" type="sibTrans" cxnId="{641801C7-E99E-4427-9D15-C2B23DEBC890}">
      <dgm:prSet/>
      <dgm:spPr/>
      <dgm:t>
        <a:bodyPr/>
        <a:lstStyle/>
        <a:p>
          <a:endParaRPr lang="en-US"/>
        </a:p>
      </dgm:t>
    </dgm:pt>
    <dgm:pt modelId="{22954A56-B86D-4371-AAF2-C827CB0CF83C}">
      <dgm:prSet custT="1"/>
      <dgm:spPr/>
      <dgm:t>
        <a:bodyPr/>
        <a:lstStyle/>
        <a:p>
          <a:pPr algn="ctr">
            <a:buNone/>
          </a:pPr>
          <a:r>
            <a:rPr lang="en-US" sz="1600" dirty="0"/>
            <a:t>Patrick Crowley</a:t>
          </a:r>
        </a:p>
      </dgm:t>
    </dgm:pt>
    <dgm:pt modelId="{CCE4577C-0872-48DE-BDB9-3DDFC8194FF7}" type="parTrans" cxnId="{55BC0E1A-F48D-42BC-B702-9E8E5EAFCDF9}">
      <dgm:prSet/>
      <dgm:spPr/>
      <dgm:t>
        <a:bodyPr/>
        <a:lstStyle/>
        <a:p>
          <a:endParaRPr lang="en-US"/>
        </a:p>
      </dgm:t>
    </dgm:pt>
    <dgm:pt modelId="{96318EB1-852D-4D62-9236-ED1CD438E1CB}" type="sibTrans" cxnId="{55BC0E1A-F48D-42BC-B702-9E8E5EAFCDF9}">
      <dgm:prSet/>
      <dgm:spPr/>
      <dgm:t>
        <a:bodyPr/>
        <a:lstStyle/>
        <a:p>
          <a:endParaRPr lang="en-US"/>
        </a:p>
      </dgm:t>
    </dgm:pt>
    <dgm:pt modelId="{84F9F797-2FCA-4970-A666-BFD154F5A512}">
      <dgm:prSet custT="1"/>
      <dgm:spPr/>
      <dgm:t>
        <a:bodyPr/>
        <a:lstStyle/>
        <a:p>
          <a:pPr algn="ctr">
            <a:buNone/>
          </a:pPr>
          <a:r>
            <a:rPr lang="en-US" sz="1600" dirty="0"/>
            <a:t>Olga Fitch</a:t>
          </a:r>
        </a:p>
      </dgm:t>
    </dgm:pt>
    <dgm:pt modelId="{6FF7A0BE-2FDA-42CB-90B7-EA11259DC35D}" type="parTrans" cxnId="{00955EDB-3ADA-41EA-9575-1DB0A83DF72C}">
      <dgm:prSet/>
      <dgm:spPr/>
      <dgm:t>
        <a:bodyPr/>
        <a:lstStyle/>
        <a:p>
          <a:endParaRPr lang="en-US"/>
        </a:p>
      </dgm:t>
    </dgm:pt>
    <dgm:pt modelId="{DE5DFAD6-4D45-4AD0-A719-47FC3E3C29F3}" type="sibTrans" cxnId="{00955EDB-3ADA-41EA-9575-1DB0A83DF72C}">
      <dgm:prSet/>
      <dgm:spPr/>
      <dgm:t>
        <a:bodyPr/>
        <a:lstStyle/>
        <a:p>
          <a:endParaRPr lang="en-US"/>
        </a:p>
      </dgm:t>
    </dgm:pt>
    <dgm:pt modelId="{9CE33482-9F74-48E3-905E-47301672658F}">
      <dgm:prSet custT="1"/>
      <dgm:spPr/>
      <dgm:t>
        <a:bodyPr/>
        <a:lstStyle/>
        <a:p>
          <a:pPr algn="ctr">
            <a:buNone/>
          </a:pPr>
          <a:r>
            <a:rPr lang="en-US" sz="1600" dirty="0"/>
            <a:t>Gabe Gilman</a:t>
          </a:r>
        </a:p>
      </dgm:t>
    </dgm:pt>
    <dgm:pt modelId="{E952B9BB-44C6-47A7-BC63-634A65373188}" type="parTrans" cxnId="{1CDDEEDE-F737-49AF-90EA-54AAA4FDBE69}">
      <dgm:prSet/>
      <dgm:spPr/>
      <dgm:t>
        <a:bodyPr/>
        <a:lstStyle/>
        <a:p>
          <a:endParaRPr lang="en-US"/>
        </a:p>
      </dgm:t>
    </dgm:pt>
    <dgm:pt modelId="{47748801-428E-4B54-8C72-38D8E714102A}" type="sibTrans" cxnId="{1CDDEEDE-F737-49AF-90EA-54AAA4FDBE69}">
      <dgm:prSet/>
      <dgm:spPr/>
      <dgm:t>
        <a:bodyPr/>
        <a:lstStyle/>
        <a:p>
          <a:endParaRPr lang="en-US"/>
        </a:p>
      </dgm:t>
    </dgm:pt>
    <dgm:pt modelId="{C36419E3-9150-4010-AF22-3F74DE1A5E80}">
      <dgm:prSet custT="1"/>
      <dgm:spPr/>
      <dgm:t>
        <a:bodyPr/>
        <a:lstStyle/>
        <a:p>
          <a:pPr algn="ctr">
            <a:buNone/>
          </a:pPr>
          <a:r>
            <a:rPr lang="en-US" sz="1600" u="sng" dirty="0"/>
            <a:t>Education &amp; Outreach Manager  </a:t>
          </a:r>
        </a:p>
      </dgm:t>
    </dgm:pt>
    <dgm:pt modelId="{14A37678-5EC5-4056-8800-9B8B9007A932}" type="parTrans" cxnId="{6898F9CB-D48F-4B48-967D-CDF3AB630479}">
      <dgm:prSet/>
      <dgm:spPr/>
      <dgm:t>
        <a:bodyPr/>
        <a:lstStyle/>
        <a:p>
          <a:endParaRPr lang="en-US"/>
        </a:p>
      </dgm:t>
    </dgm:pt>
    <dgm:pt modelId="{5685C28A-6FA5-4A67-A623-6CC5DEDD2E9E}" type="sibTrans" cxnId="{6898F9CB-D48F-4B48-967D-CDF3AB630479}">
      <dgm:prSet/>
      <dgm:spPr/>
      <dgm:t>
        <a:bodyPr/>
        <a:lstStyle/>
        <a:p>
          <a:endParaRPr lang="en-US"/>
        </a:p>
      </dgm:t>
    </dgm:pt>
    <dgm:pt modelId="{B69C1C62-8EBF-4F88-B6C1-5DFC548E1AB1}">
      <dgm:prSet custT="1"/>
      <dgm:spPr/>
      <dgm:t>
        <a:bodyPr/>
        <a:lstStyle/>
        <a:p>
          <a:pPr algn="ctr">
            <a:buNone/>
          </a:pPr>
          <a:r>
            <a:rPr lang="en-US" sz="1600" dirty="0"/>
            <a:t>Karen Schifferle</a:t>
          </a:r>
        </a:p>
      </dgm:t>
    </dgm:pt>
    <dgm:pt modelId="{808F5B67-760C-4F53-AAC0-DE8D4EE18284}" type="parTrans" cxnId="{30086F2C-6F5B-491A-92BD-F4A131FA1B97}">
      <dgm:prSet/>
      <dgm:spPr/>
      <dgm:t>
        <a:bodyPr/>
        <a:lstStyle/>
        <a:p>
          <a:endParaRPr lang="en-US"/>
        </a:p>
      </dgm:t>
    </dgm:pt>
    <dgm:pt modelId="{0D4B4FFD-2868-4F81-8A74-0F8C9B1C0D1F}" type="sibTrans" cxnId="{30086F2C-6F5B-491A-92BD-F4A131FA1B97}">
      <dgm:prSet/>
      <dgm:spPr/>
      <dgm:t>
        <a:bodyPr/>
        <a:lstStyle/>
        <a:p>
          <a:endParaRPr lang="en-US"/>
        </a:p>
      </dgm:t>
    </dgm:pt>
    <dgm:pt modelId="{A922552A-3429-4BEE-8445-E4B8B9F34DA0}">
      <dgm:prSet custT="1"/>
      <dgm:spPr/>
      <dgm:t>
        <a:bodyPr/>
        <a:lstStyle/>
        <a:p>
          <a:pPr algn="ctr">
            <a:buNone/>
          </a:pPr>
          <a:endParaRPr lang="en-US" sz="1600" dirty="0"/>
        </a:p>
      </dgm:t>
    </dgm:pt>
    <dgm:pt modelId="{E8A3254F-DEC5-4512-9B44-496A15613057}" type="parTrans" cxnId="{A62882B3-2838-4E37-88C6-18307ADDEF9B}">
      <dgm:prSet/>
      <dgm:spPr/>
      <dgm:t>
        <a:bodyPr/>
        <a:lstStyle/>
        <a:p>
          <a:endParaRPr lang="en-US"/>
        </a:p>
      </dgm:t>
    </dgm:pt>
    <dgm:pt modelId="{45FC2249-8528-4ADD-9BA4-F878EE53870E}" type="sibTrans" cxnId="{A62882B3-2838-4E37-88C6-18307ADDEF9B}">
      <dgm:prSet/>
      <dgm:spPr/>
      <dgm:t>
        <a:bodyPr/>
        <a:lstStyle/>
        <a:p>
          <a:endParaRPr lang="en-US"/>
        </a:p>
      </dgm:t>
    </dgm:pt>
    <dgm:pt modelId="{708A46A4-4C1F-42E6-B938-DB0595716864}">
      <dgm:prSet custT="1"/>
      <dgm:spPr/>
      <dgm:t>
        <a:bodyPr/>
        <a:lstStyle/>
        <a:p>
          <a:pPr algn="ctr">
            <a:buNone/>
          </a:pPr>
          <a:r>
            <a:rPr lang="en-US" sz="1600" u="sng" dirty="0"/>
            <a:t>Finance Manager</a:t>
          </a:r>
        </a:p>
      </dgm:t>
    </dgm:pt>
    <dgm:pt modelId="{EAD661CE-D2CA-4841-846D-765E2FD19066}" type="parTrans" cxnId="{D9D8C200-AB17-4589-88C3-B7EAD32D556D}">
      <dgm:prSet/>
      <dgm:spPr/>
      <dgm:t>
        <a:bodyPr/>
        <a:lstStyle/>
        <a:p>
          <a:endParaRPr lang="en-US"/>
        </a:p>
      </dgm:t>
    </dgm:pt>
    <dgm:pt modelId="{409F904C-CAFB-4840-80D7-0E6F3A71977B}" type="sibTrans" cxnId="{D9D8C200-AB17-4589-88C3-B7EAD32D556D}">
      <dgm:prSet/>
      <dgm:spPr/>
      <dgm:t>
        <a:bodyPr/>
        <a:lstStyle/>
        <a:p>
          <a:endParaRPr lang="en-US"/>
        </a:p>
      </dgm:t>
    </dgm:pt>
    <dgm:pt modelId="{A3D9DDCC-B890-4FAE-BD8C-7EAC84524EA9}">
      <dgm:prSet custT="1"/>
      <dgm:spPr/>
      <dgm:t>
        <a:bodyPr/>
        <a:lstStyle/>
        <a:p>
          <a:pPr algn="ctr">
            <a:buNone/>
          </a:pPr>
          <a:endParaRPr lang="en-US" sz="1600" dirty="0"/>
        </a:p>
      </dgm:t>
    </dgm:pt>
    <dgm:pt modelId="{5869A714-A8AF-4F91-9186-1FF99A282A46}" type="parTrans" cxnId="{A9F06A19-0FD0-4456-BE2A-A5433F80AE9E}">
      <dgm:prSet/>
      <dgm:spPr/>
      <dgm:t>
        <a:bodyPr/>
        <a:lstStyle/>
        <a:p>
          <a:endParaRPr lang="en-US"/>
        </a:p>
      </dgm:t>
    </dgm:pt>
    <dgm:pt modelId="{B293DF77-52BD-4766-80E0-18291457C08B}" type="sibTrans" cxnId="{A9F06A19-0FD0-4456-BE2A-A5433F80AE9E}">
      <dgm:prSet/>
      <dgm:spPr/>
      <dgm:t>
        <a:bodyPr/>
        <a:lstStyle/>
        <a:p>
          <a:endParaRPr lang="en-US"/>
        </a:p>
      </dgm:t>
    </dgm:pt>
    <dgm:pt modelId="{F3A5C19D-49A8-4B84-85A3-279F963F83BC}">
      <dgm:prSet custT="1"/>
      <dgm:spPr/>
      <dgm:t>
        <a:bodyPr/>
        <a:lstStyle/>
        <a:p>
          <a:pPr algn="ctr">
            <a:buNone/>
          </a:pPr>
          <a:r>
            <a:rPr lang="en-US" sz="1600" dirty="0"/>
            <a:t>(hiring)</a:t>
          </a:r>
        </a:p>
      </dgm:t>
    </dgm:pt>
    <dgm:pt modelId="{81803D48-A532-4B5C-B25B-2584097A07B2}" type="parTrans" cxnId="{2C49712F-0072-4949-934F-5528C302DABF}">
      <dgm:prSet/>
      <dgm:spPr/>
      <dgm:t>
        <a:bodyPr/>
        <a:lstStyle/>
        <a:p>
          <a:endParaRPr lang="en-US"/>
        </a:p>
      </dgm:t>
    </dgm:pt>
    <dgm:pt modelId="{C519CFB4-EF8F-4B95-8476-557DD799D54A}" type="sibTrans" cxnId="{2C49712F-0072-4949-934F-5528C302DABF}">
      <dgm:prSet/>
      <dgm:spPr/>
      <dgm:t>
        <a:bodyPr/>
        <a:lstStyle/>
        <a:p>
          <a:endParaRPr lang="en-US"/>
        </a:p>
      </dgm:t>
    </dgm:pt>
    <dgm:pt modelId="{3C0AFF5F-576A-4593-BBDC-1076FD59E38E}">
      <dgm:prSet phldrT="[Text]" custT="1"/>
      <dgm:spPr/>
      <dgm:t>
        <a:bodyPr/>
        <a:lstStyle/>
        <a:p>
          <a:pPr algn="ctr">
            <a:buNone/>
          </a:pPr>
          <a:r>
            <a:rPr lang="en-US" sz="1600" b="0" dirty="0"/>
            <a:t>Michael DiTomasso</a:t>
          </a:r>
        </a:p>
      </dgm:t>
    </dgm:pt>
    <dgm:pt modelId="{2A5B291C-4622-40A3-B65A-3133F39E9CA9}" type="parTrans" cxnId="{7D4D4507-38BF-40EC-B05D-1914B84ECEBB}">
      <dgm:prSet/>
      <dgm:spPr/>
      <dgm:t>
        <a:bodyPr/>
        <a:lstStyle/>
        <a:p>
          <a:endParaRPr lang="en-US"/>
        </a:p>
      </dgm:t>
    </dgm:pt>
    <dgm:pt modelId="{7F27B3B7-604D-488C-90D5-7988D48BE66A}" type="sibTrans" cxnId="{7D4D4507-38BF-40EC-B05D-1914B84ECEBB}">
      <dgm:prSet/>
      <dgm:spPr/>
      <dgm:t>
        <a:bodyPr/>
        <a:lstStyle/>
        <a:p>
          <a:endParaRPr lang="en-US"/>
        </a:p>
      </dgm:t>
    </dgm:pt>
    <dgm:pt modelId="{651B0B19-087E-421D-959D-B5677F72CA21}">
      <dgm:prSet phldrT="[Text]" custT="1"/>
      <dgm:spPr/>
      <dgm:t>
        <a:bodyPr/>
        <a:lstStyle/>
        <a:p>
          <a:pPr algn="ctr">
            <a:buNone/>
          </a:pPr>
          <a:r>
            <a:rPr lang="en-US" sz="1600" b="0" u="sng" dirty="0"/>
            <a:t>Compliance Agents</a:t>
          </a:r>
        </a:p>
      </dgm:t>
    </dgm:pt>
    <dgm:pt modelId="{D9F18A94-2E17-44BC-8AE7-6886D53A5110}" type="parTrans" cxnId="{6D641853-87C7-4F06-A3CC-A7CF65B54223}">
      <dgm:prSet/>
      <dgm:spPr/>
      <dgm:t>
        <a:bodyPr/>
        <a:lstStyle/>
        <a:p>
          <a:endParaRPr lang="en-US"/>
        </a:p>
      </dgm:t>
    </dgm:pt>
    <dgm:pt modelId="{3ED46C07-E656-4DE0-8111-700C26CBC336}" type="sibTrans" cxnId="{6D641853-87C7-4F06-A3CC-A7CF65B54223}">
      <dgm:prSet/>
      <dgm:spPr/>
      <dgm:t>
        <a:bodyPr/>
        <a:lstStyle/>
        <a:p>
          <a:endParaRPr lang="en-US"/>
        </a:p>
      </dgm:t>
    </dgm:pt>
    <dgm:pt modelId="{15A04E50-E63C-4826-9CA0-89F6C8B05D7D}">
      <dgm:prSet phldrT="[Text]" custT="1"/>
      <dgm:spPr/>
      <dgm:t>
        <a:bodyPr/>
        <a:lstStyle/>
        <a:p>
          <a:pPr algn="ctr">
            <a:buNone/>
          </a:pPr>
          <a:r>
            <a:rPr lang="en-US" sz="1600" b="0" u="sng" dirty="0"/>
            <a:t>Deputy Director</a:t>
          </a:r>
        </a:p>
      </dgm:t>
    </dgm:pt>
    <dgm:pt modelId="{1DBCFC83-C11C-48AD-B9C0-EF2A8AF19F61}" type="parTrans" cxnId="{A8E320DC-3107-42C6-8A6A-41842EA639A6}">
      <dgm:prSet/>
      <dgm:spPr/>
      <dgm:t>
        <a:bodyPr/>
        <a:lstStyle/>
        <a:p>
          <a:endParaRPr lang="en-US"/>
        </a:p>
      </dgm:t>
    </dgm:pt>
    <dgm:pt modelId="{2848E37D-8617-4A72-81E0-DF65A99157C8}" type="sibTrans" cxnId="{A8E320DC-3107-42C6-8A6A-41842EA639A6}">
      <dgm:prSet/>
      <dgm:spPr/>
      <dgm:t>
        <a:bodyPr/>
        <a:lstStyle/>
        <a:p>
          <a:endParaRPr lang="en-US"/>
        </a:p>
      </dgm:t>
    </dgm:pt>
    <dgm:pt modelId="{ADFB676C-2627-4D62-9883-140702A7DA9C}">
      <dgm:prSet phldrT="[Text]"/>
      <dgm:spPr/>
      <dgm:t>
        <a:bodyPr/>
        <a:lstStyle/>
        <a:p>
          <a:r>
            <a:rPr lang="en-US" dirty="0"/>
            <a:t>Medical Team </a:t>
          </a:r>
        </a:p>
      </dgm:t>
    </dgm:pt>
    <dgm:pt modelId="{D09DFB92-F5C3-4364-A5EC-C1C1BB33D553}" type="parTrans" cxnId="{446315CD-1EA3-4268-A329-5385881547E7}">
      <dgm:prSet/>
      <dgm:spPr/>
      <dgm:t>
        <a:bodyPr/>
        <a:lstStyle/>
        <a:p>
          <a:endParaRPr lang="en-US"/>
        </a:p>
      </dgm:t>
    </dgm:pt>
    <dgm:pt modelId="{0E59CBDB-50D8-4BD3-80A8-46117406EC35}" type="sibTrans" cxnId="{446315CD-1EA3-4268-A329-5385881547E7}">
      <dgm:prSet/>
      <dgm:spPr/>
      <dgm:t>
        <a:bodyPr/>
        <a:lstStyle/>
        <a:p>
          <a:endParaRPr lang="en-US"/>
        </a:p>
      </dgm:t>
    </dgm:pt>
    <dgm:pt modelId="{D86579DB-208C-46F9-A5A7-FAB87073A48B}">
      <dgm:prSet phldrT="[Text]" custT="1"/>
      <dgm:spPr/>
      <dgm:t>
        <a:bodyPr/>
        <a:lstStyle/>
        <a:p>
          <a:pPr algn="ctr">
            <a:buNone/>
          </a:pPr>
          <a:r>
            <a:rPr lang="en-US" sz="1600" b="0" i="0" dirty="0"/>
            <a:t>Denise McCarty </a:t>
          </a:r>
          <a:endParaRPr lang="en-US" sz="1600" b="0" dirty="0"/>
        </a:p>
      </dgm:t>
    </dgm:pt>
    <dgm:pt modelId="{63FA7E5D-CB14-48ED-986F-6768035B68F2}" type="parTrans" cxnId="{C66B630E-8346-4F03-8CE0-3919F5BB34F9}">
      <dgm:prSet/>
      <dgm:spPr/>
      <dgm:t>
        <a:bodyPr/>
        <a:lstStyle/>
        <a:p>
          <a:endParaRPr lang="en-US"/>
        </a:p>
      </dgm:t>
    </dgm:pt>
    <dgm:pt modelId="{18C5CAA8-0F66-451F-B78B-B8EE1B9126C2}" type="sibTrans" cxnId="{C66B630E-8346-4F03-8CE0-3919F5BB34F9}">
      <dgm:prSet/>
      <dgm:spPr/>
      <dgm:t>
        <a:bodyPr/>
        <a:lstStyle/>
        <a:p>
          <a:endParaRPr lang="en-US"/>
        </a:p>
      </dgm:t>
    </dgm:pt>
    <dgm:pt modelId="{F1BBC728-147E-4BF0-876C-5D4915B6869E}">
      <dgm:prSet phldrT="[Text]" custT="1"/>
      <dgm:spPr/>
      <dgm:t>
        <a:bodyPr/>
        <a:lstStyle/>
        <a:p>
          <a:pPr algn="ctr">
            <a:buNone/>
          </a:pPr>
          <a:r>
            <a:rPr lang="en-US" sz="1600" b="0" i="0" dirty="0"/>
            <a:t>Lawrence "Chipper" Sullivan</a:t>
          </a:r>
          <a:endParaRPr lang="en-US" sz="1600" b="0" dirty="0"/>
        </a:p>
      </dgm:t>
    </dgm:pt>
    <dgm:pt modelId="{EC6A7AE8-4725-4618-B80F-66103ED53C18}" type="parTrans" cxnId="{38F7175D-87FF-4E15-8E3C-189CB6546793}">
      <dgm:prSet/>
      <dgm:spPr/>
      <dgm:t>
        <a:bodyPr/>
        <a:lstStyle/>
        <a:p>
          <a:endParaRPr lang="en-US"/>
        </a:p>
      </dgm:t>
    </dgm:pt>
    <dgm:pt modelId="{D6D7520E-DA69-44D1-AFE6-D1AF0470A0E2}" type="sibTrans" cxnId="{38F7175D-87FF-4E15-8E3C-189CB6546793}">
      <dgm:prSet/>
      <dgm:spPr/>
      <dgm:t>
        <a:bodyPr/>
        <a:lstStyle/>
        <a:p>
          <a:endParaRPr lang="en-US"/>
        </a:p>
      </dgm:t>
    </dgm:pt>
    <dgm:pt modelId="{0B95F81F-3690-4D76-A12E-0133703647F3}">
      <dgm:prSet phldrT="[Text]" custT="1"/>
      <dgm:spPr/>
      <dgm:t>
        <a:bodyPr/>
        <a:lstStyle/>
        <a:p>
          <a:pPr algn="ctr">
            <a:buNone/>
          </a:pPr>
          <a:r>
            <a:rPr lang="en-US" sz="1600" dirty="0"/>
            <a:t>Kimberly Lashua </a:t>
          </a:r>
        </a:p>
      </dgm:t>
    </dgm:pt>
    <dgm:pt modelId="{E4C6A8DC-0D4D-4E8D-999C-BD005AEF0AE2}" type="parTrans" cxnId="{A456438B-E839-42D1-9C45-90CBE798E141}">
      <dgm:prSet/>
      <dgm:spPr/>
      <dgm:t>
        <a:bodyPr/>
        <a:lstStyle/>
        <a:p>
          <a:endParaRPr lang="en-US"/>
        </a:p>
      </dgm:t>
    </dgm:pt>
    <dgm:pt modelId="{E3005BB5-791E-4834-8C80-C7B5B863F595}" type="sibTrans" cxnId="{A456438B-E839-42D1-9C45-90CBE798E141}">
      <dgm:prSet/>
      <dgm:spPr/>
      <dgm:t>
        <a:bodyPr/>
        <a:lstStyle/>
        <a:p>
          <a:endParaRPr lang="en-US"/>
        </a:p>
      </dgm:t>
    </dgm:pt>
    <dgm:pt modelId="{7C1C833C-CAEF-4EB9-ABD0-9DF5B96A3619}">
      <dgm:prSet phldrT="[Text]" custT="1"/>
      <dgm:spPr/>
      <dgm:t>
        <a:bodyPr/>
        <a:lstStyle/>
        <a:p>
          <a:pPr algn="ctr">
            <a:buNone/>
          </a:pPr>
          <a:r>
            <a:rPr lang="en-US" sz="1600" u="sng" dirty="0"/>
            <a:t>Licensing Agents </a:t>
          </a:r>
        </a:p>
      </dgm:t>
    </dgm:pt>
    <dgm:pt modelId="{8887AB7B-9BBE-44B0-B486-8E7F4B5A6D4A}" type="parTrans" cxnId="{739F6762-05E3-4D81-9B28-604B1C22C7F2}">
      <dgm:prSet/>
      <dgm:spPr/>
      <dgm:t>
        <a:bodyPr/>
        <a:lstStyle/>
        <a:p>
          <a:endParaRPr lang="en-US"/>
        </a:p>
      </dgm:t>
    </dgm:pt>
    <dgm:pt modelId="{9C9B8A65-E446-494C-B7C0-FE5204E12338}" type="sibTrans" cxnId="{739F6762-05E3-4D81-9B28-604B1C22C7F2}">
      <dgm:prSet/>
      <dgm:spPr/>
      <dgm:t>
        <a:bodyPr/>
        <a:lstStyle/>
        <a:p>
          <a:endParaRPr lang="en-US"/>
        </a:p>
      </dgm:t>
    </dgm:pt>
    <dgm:pt modelId="{A9F3F08D-82C3-4C42-BE5E-05DC72645593}">
      <dgm:prSet phldrT="[Text]" custT="1"/>
      <dgm:spPr/>
      <dgm:t>
        <a:bodyPr/>
        <a:lstStyle/>
        <a:p>
          <a:pPr algn="ctr">
            <a:buNone/>
          </a:pPr>
          <a:r>
            <a:rPr lang="en-US" sz="1600" b="0" i="0" dirty="0"/>
            <a:t>Melissa Anderson</a:t>
          </a:r>
          <a:endParaRPr lang="en-US" sz="1600" dirty="0"/>
        </a:p>
      </dgm:t>
    </dgm:pt>
    <dgm:pt modelId="{68A10FD2-D448-43A2-9060-6839AFB1BB62}" type="parTrans" cxnId="{6D4D3428-D6AD-42CB-B8C7-D75EDBE3B994}">
      <dgm:prSet/>
      <dgm:spPr/>
      <dgm:t>
        <a:bodyPr/>
        <a:lstStyle/>
        <a:p>
          <a:endParaRPr lang="en-US"/>
        </a:p>
      </dgm:t>
    </dgm:pt>
    <dgm:pt modelId="{C83A19B5-2161-4EE9-A459-A5B5AD075122}" type="sibTrans" cxnId="{6D4D3428-D6AD-42CB-B8C7-D75EDBE3B994}">
      <dgm:prSet/>
      <dgm:spPr/>
      <dgm:t>
        <a:bodyPr/>
        <a:lstStyle/>
        <a:p>
          <a:endParaRPr lang="en-US"/>
        </a:p>
      </dgm:t>
    </dgm:pt>
    <dgm:pt modelId="{A5ACB61F-0093-496C-86AD-F09E3D2F38CB}">
      <dgm:prSet phldrT="[Text]" custT="1"/>
      <dgm:spPr/>
      <dgm:t>
        <a:bodyPr/>
        <a:lstStyle/>
        <a:p>
          <a:pPr algn="ctr">
            <a:buNone/>
          </a:pPr>
          <a:r>
            <a:rPr lang="en-US" sz="1600" u="sng" dirty="0"/>
            <a:t>Deputy Director </a:t>
          </a:r>
        </a:p>
      </dgm:t>
    </dgm:pt>
    <dgm:pt modelId="{9E042FA4-3DA6-4A7B-8D44-F50D08FDB116}" type="parTrans" cxnId="{37C2F339-8AEA-4653-B559-053A0B9CEC32}">
      <dgm:prSet/>
      <dgm:spPr/>
      <dgm:t>
        <a:bodyPr/>
        <a:lstStyle/>
        <a:p>
          <a:endParaRPr lang="en-US"/>
        </a:p>
      </dgm:t>
    </dgm:pt>
    <dgm:pt modelId="{ED9E4DAE-583A-4534-8D92-B56E32D278F7}" type="sibTrans" cxnId="{37C2F339-8AEA-4653-B559-053A0B9CEC32}">
      <dgm:prSet/>
      <dgm:spPr/>
      <dgm:t>
        <a:bodyPr/>
        <a:lstStyle/>
        <a:p>
          <a:endParaRPr lang="en-US"/>
        </a:p>
      </dgm:t>
    </dgm:pt>
    <dgm:pt modelId="{C28B4E9A-E432-455B-863D-6B4F4EA64E9D}">
      <dgm:prSet phldrT="[Text]" custT="1"/>
      <dgm:spPr/>
      <dgm:t>
        <a:bodyPr/>
        <a:lstStyle/>
        <a:p>
          <a:pPr algn="ctr">
            <a:buNone/>
          </a:pPr>
          <a:endParaRPr lang="en-US" sz="1600" dirty="0"/>
        </a:p>
      </dgm:t>
    </dgm:pt>
    <dgm:pt modelId="{EAFFA621-D583-4C01-AE96-929E7DB34B2C}" type="parTrans" cxnId="{6AC9EF9C-07F3-42D6-B4AF-97987C0DF66D}">
      <dgm:prSet/>
      <dgm:spPr/>
      <dgm:t>
        <a:bodyPr/>
        <a:lstStyle/>
        <a:p>
          <a:endParaRPr lang="en-US"/>
        </a:p>
      </dgm:t>
    </dgm:pt>
    <dgm:pt modelId="{22E8EC29-07A6-4D44-BBA7-F9356286015A}" type="sibTrans" cxnId="{6AC9EF9C-07F3-42D6-B4AF-97987C0DF66D}">
      <dgm:prSet/>
      <dgm:spPr/>
      <dgm:t>
        <a:bodyPr/>
        <a:lstStyle/>
        <a:p>
          <a:endParaRPr lang="en-US"/>
        </a:p>
      </dgm:t>
    </dgm:pt>
    <dgm:pt modelId="{24650ED4-B74F-41AD-96B5-77BE732EDAB4}">
      <dgm:prSet phldrT="[Text]" custT="1"/>
      <dgm:spPr/>
      <dgm:t>
        <a:bodyPr/>
        <a:lstStyle/>
        <a:p>
          <a:pPr algn="ctr">
            <a:buNone/>
          </a:pPr>
          <a:endParaRPr lang="en-US" sz="1600" dirty="0"/>
        </a:p>
      </dgm:t>
    </dgm:pt>
    <dgm:pt modelId="{71E79C01-44C6-459A-B2E3-9DF59BE8E63F}" type="parTrans" cxnId="{BC40573C-5922-4458-9075-1521BB126154}">
      <dgm:prSet/>
      <dgm:spPr/>
      <dgm:t>
        <a:bodyPr/>
        <a:lstStyle/>
        <a:p>
          <a:endParaRPr lang="en-US"/>
        </a:p>
      </dgm:t>
    </dgm:pt>
    <dgm:pt modelId="{39C5989B-74FE-495D-B651-6E5BFA80D204}" type="sibTrans" cxnId="{BC40573C-5922-4458-9075-1521BB126154}">
      <dgm:prSet/>
      <dgm:spPr/>
      <dgm:t>
        <a:bodyPr/>
        <a:lstStyle/>
        <a:p>
          <a:endParaRPr lang="en-US"/>
        </a:p>
      </dgm:t>
    </dgm:pt>
    <dgm:pt modelId="{43FB9486-9208-40FE-8FA7-6AB7EE0CA52D}">
      <dgm:prSet phldrT="[Text]" custT="1"/>
      <dgm:spPr/>
      <dgm:t>
        <a:bodyPr/>
        <a:lstStyle/>
        <a:p>
          <a:pPr algn="ctr">
            <a:buNone/>
          </a:pPr>
          <a:r>
            <a:rPr lang="en-US" sz="1600" b="0" dirty="0"/>
            <a:t> </a:t>
          </a:r>
          <a:r>
            <a:rPr lang="en-US" sz="1600" b="0" i="0" dirty="0"/>
            <a:t>Christine </a:t>
          </a:r>
          <a:r>
            <a:rPr lang="en-US" sz="1600" b="0" i="0" dirty="0" err="1"/>
            <a:t>Motyka</a:t>
          </a:r>
          <a:r>
            <a:rPr lang="en-US" sz="1600" b="0" i="0" dirty="0"/>
            <a:t>, </a:t>
          </a:r>
          <a:endParaRPr lang="en-US" sz="1600" b="0" dirty="0"/>
        </a:p>
      </dgm:t>
    </dgm:pt>
    <dgm:pt modelId="{8097B150-68A3-465F-8E32-4B6C0C760346}" type="parTrans" cxnId="{34CA010F-B105-4947-90FF-79C05ADCDA7C}">
      <dgm:prSet/>
      <dgm:spPr/>
      <dgm:t>
        <a:bodyPr/>
        <a:lstStyle/>
        <a:p>
          <a:endParaRPr lang="en-US"/>
        </a:p>
      </dgm:t>
    </dgm:pt>
    <dgm:pt modelId="{90DAB8B8-53BA-41DC-8C60-58261BB9B029}" type="sibTrans" cxnId="{34CA010F-B105-4947-90FF-79C05ADCDA7C}">
      <dgm:prSet/>
      <dgm:spPr/>
      <dgm:t>
        <a:bodyPr/>
        <a:lstStyle/>
        <a:p>
          <a:endParaRPr lang="en-US"/>
        </a:p>
      </dgm:t>
    </dgm:pt>
    <dgm:pt modelId="{D925F872-5A30-4030-B9A1-D8EB899BB2E6}">
      <dgm:prSet custT="1"/>
      <dgm:spPr/>
      <dgm:t>
        <a:bodyPr/>
        <a:lstStyle/>
        <a:p>
          <a:pPr algn="ctr">
            <a:buNone/>
          </a:pPr>
          <a:r>
            <a:rPr lang="en-US" sz="1600" b="0" i="0" u="sng" dirty="0"/>
            <a:t>Medical Marijuana Program</a:t>
          </a:r>
          <a:endParaRPr lang="en-US" sz="1600" u="sng" dirty="0"/>
        </a:p>
      </dgm:t>
    </dgm:pt>
    <dgm:pt modelId="{9A627DD7-1C60-4712-991C-2C80AE14BD52}" type="parTrans" cxnId="{14FBB03E-16EB-45C6-A0C8-1F1EB9CB7C04}">
      <dgm:prSet/>
      <dgm:spPr/>
      <dgm:t>
        <a:bodyPr/>
        <a:lstStyle/>
        <a:p>
          <a:endParaRPr lang="en-US"/>
        </a:p>
      </dgm:t>
    </dgm:pt>
    <dgm:pt modelId="{AF31D1D6-92E6-47BE-9441-C1D854F1C6D0}" type="sibTrans" cxnId="{14FBB03E-16EB-45C6-A0C8-1F1EB9CB7C04}">
      <dgm:prSet/>
      <dgm:spPr/>
      <dgm:t>
        <a:bodyPr/>
        <a:lstStyle/>
        <a:p>
          <a:endParaRPr lang="en-US"/>
        </a:p>
      </dgm:t>
    </dgm:pt>
    <dgm:pt modelId="{D094CAE6-2B2C-4E10-AD25-78C35C42DE47}">
      <dgm:prSet custT="1"/>
      <dgm:spPr/>
      <dgm:t>
        <a:bodyPr/>
        <a:lstStyle/>
        <a:p>
          <a:pPr algn="ctr">
            <a:buNone/>
          </a:pPr>
          <a:r>
            <a:rPr lang="en-US" sz="1600" b="0" i="0" dirty="0"/>
            <a:t>Dominque Acilio</a:t>
          </a:r>
          <a:endParaRPr lang="en-US" sz="1400" b="0" i="0" dirty="0"/>
        </a:p>
      </dgm:t>
    </dgm:pt>
    <dgm:pt modelId="{24FB809B-8CD2-4CC2-BED5-B7287E29A4B1}" type="parTrans" cxnId="{C4176A40-F6AD-4FF7-8E06-59B9F5452CDB}">
      <dgm:prSet/>
      <dgm:spPr/>
      <dgm:t>
        <a:bodyPr/>
        <a:lstStyle/>
        <a:p>
          <a:endParaRPr lang="en-US"/>
        </a:p>
      </dgm:t>
    </dgm:pt>
    <dgm:pt modelId="{F975A580-F906-4E42-84BE-E2732ADF7AE5}" type="sibTrans" cxnId="{C4176A40-F6AD-4FF7-8E06-59B9F5452CDB}">
      <dgm:prSet/>
      <dgm:spPr/>
      <dgm:t>
        <a:bodyPr/>
        <a:lstStyle/>
        <a:p>
          <a:endParaRPr lang="en-US"/>
        </a:p>
      </dgm:t>
    </dgm:pt>
    <dgm:pt modelId="{41163FDC-F4DC-4AA1-9FE6-813ACF0A7BAA}">
      <dgm:prSet custT="1"/>
      <dgm:spPr/>
      <dgm:t>
        <a:bodyPr/>
        <a:lstStyle/>
        <a:p>
          <a:pPr algn="ctr">
            <a:buNone/>
          </a:pPr>
          <a:r>
            <a:rPr lang="en-US" sz="1600" b="0" i="0" dirty="0"/>
            <a:t>Isabel Senter</a:t>
          </a:r>
          <a:endParaRPr lang="en-US" sz="1600" u="sng" dirty="0"/>
        </a:p>
      </dgm:t>
    </dgm:pt>
    <dgm:pt modelId="{4EB27A02-66BC-497F-970F-E1BB821B07F2}" type="parTrans" cxnId="{F6885EB1-D696-4B11-AE41-DC3F4A27CD96}">
      <dgm:prSet/>
      <dgm:spPr/>
      <dgm:t>
        <a:bodyPr/>
        <a:lstStyle/>
        <a:p>
          <a:endParaRPr lang="en-US"/>
        </a:p>
      </dgm:t>
    </dgm:pt>
    <dgm:pt modelId="{F72B87F2-9548-4B91-8AD2-9861387BDAED}" type="sibTrans" cxnId="{F6885EB1-D696-4B11-AE41-DC3F4A27CD96}">
      <dgm:prSet/>
      <dgm:spPr/>
      <dgm:t>
        <a:bodyPr/>
        <a:lstStyle/>
        <a:p>
          <a:endParaRPr lang="en-US"/>
        </a:p>
      </dgm:t>
    </dgm:pt>
    <dgm:pt modelId="{0E8EBBC7-7DF4-41F5-B3EA-A66687787093}">
      <dgm:prSet custT="1"/>
      <dgm:spPr/>
      <dgm:t>
        <a:bodyPr/>
        <a:lstStyle/>
        <a:p>
          <a:pPr algn="ctr">
            <a:buNone/>
          </a:pPr>
          <a:endParaRPr lang="en-US" sz="1600" u="sng" dirty="0"/>
        </a:p>
      </dgm:t>
    </dgm:pt>
    <dgm:pt modelId="{00244590-5E48-4A19-85F0-A0BD04627513}" type="parTrans" cxnId="{420062EE-0249-4A26-A8A2-A9C2877BB01A}">
      <dgm:prSet/>
      <dgm:spPr/>
      <dgm:t>
        <a:bodyPr/>
        <a:lstStyle/>
        <a:p>
          <a:endParaRPr lang="en-US"/>
        </a:p>
      </dgm:t>
    </dgm:pt>
    <dgm:pt modelId="{1014DD37-CF16-4D89-BC9C-E53A0D9E7924}" type="sibTrans" cxnId="{420062EE-0249-4A26-A8A2-A9C2877BB01A}">
      <dgm:prSet/>
      <dgm:spPr/>
      <dgm:t>
        <a:bodyPr/>
        <a:lstStyle/>
        <a:p>
          <a:endParaRPr lang="en-US"/>
        </a:p>
      </dgm:t>
    </dgm:pt>
    <dgm:pt modelId="{31FA2CD0-E6C8-45CC-B387-5ED2F7E88D17}">
      <dgm:prSet phldrT="[Text]" custT="1"/>
      <dgm:spPr/>
      <dgm:t>
        <a:bodyPr/>
        <a:lstStyle/>
        <a:p>
          <a:pPr algn="ctr">
            <a:buNone/>
          </a:pPr>
          <a:r>
            <a:rPr lang="en-US" sz="1600" b="0" dirty="0"/>
            <a:t>Duane Tomlin</a:t>
          </a:r>
        </a:p>
      </dgm:t>
    </dgm:pt>
    <dgm:pt modelId="{1E8200F4-8E1B-4D23-B4EC-B48BFEA0DCCA}" type="parTrans" cxnId="{41C1F863-FD20-450B-81C0-8B796F2BB6BB}">
      <dgm:prSet/>
      <dgm:spPr/>
      <dgm:t>
        <a:bodyPr/>
        <a:lstStyle/>
        <a:p>
          <a:endParaRPr lang="en-US"/>
        </a:p>
      </dgm:t>
    </dgm:pt>
    <dgm:pt modelId="{92FA8067-A261-42C7-BB30-CEBF60256714}" type="sibTrans" cxnId="{41C1F863-FD20-450B-81C0-8B796F2BB6BB}">
      <dgm:prSet/>
      <dgm:spPr/>
      <dgm:t>
        <a:bodyPr/>
        <a:lstStyle/>
        <a:p>
          <a:endParaRPr lang="en-US"/>
        </a:p>
      </dgm:t>
    </dgm:pt>
    <dgm:pt modelId="{48A77983-8B1F-48F3-8143-D784ED59A94C}">
      <dgm:prSet phldrT="[Text]" custT="1"/>
      <dgm:spPr/>
      <dgm:t>
        <a:bodyPr/>
        <a:lstStyle/>
        <a:p>
          <a:pPr algn="ctr">
            <a:buNone/>
          </a:pPr>
          <a:r>
            <a:rPr lang="en-US" sz="1600" b="0" dirty="0"/>
            <a:t>Andy </a:t>
          </a:r>
          <a:r>
            <a:rPr lang="en-US" sz="1600" b="0" dirty="0" err="1"/>
            <a:t>Chevrefils</a:t>
          </a:r>
          <a:endParaRPr lang="en-US" sz="1600" b="0" dirty="0"/>
        </a:p>
      </dgm:t>
    </dgm:pt>
    <dgm:pt modelId="{E7469C49-5B5A-4D84-826B-87B8DB501149}" type="parTrans" cxnId="{5B9B3044-2835-4FF2-8E8E-CA7FF82655D3}">
      <dgm:prSet/>
      <dgm:spPr/>
      <dgm:t>
        <a:bodyPr/>
        <a:lstStyle/>
        <a:p>
          <a:endParaRPr lang="en-US"/>
        </a:p>
      </dgm:t>
    </dgm:pt>
    <dgm:pt modelId="{564F8579-50F5-458F-B65A-4D534C5395E0}" type="sibTrans" cxnId="{5B9B3044-2835-4FF2-8E8E-CA7FF82655D3}">
      <dgm:prSet/>
      <dgm:spPr/>
      <dgm:t>
        <a:bodyPr/>
        <a:lstStyle/>
        <a:p>
          <a:endParaRPr lang="en-US"/>
        </a:p>
      </dgm:t>
    </dgm:pt>
    <dgm:pt modelId="{72A4BE91-CABA-41E4-BF2B-FF540F1D7DA1}">
      <dgm:prSet custT="1"/>
      <dgm:spPr/>
      <dgm:t>
        <a:bodyPr/>
        <a:lstStyle/>
        <a:p>
          <a:pPr algn="ctr">
            <a:buNone/>
          </a:pPr>
          <a:r>
            <a:rPr lang="en-US" sz="1600" u="sng" dirty="0"/>
            <a:t>Director of Operations</a:t>
          </a:r>
        </a:p>
      </dgm:t>
    </dgm:pt>
    <dgm:pt modelId="{E680F85D-8897-483E-8A0D-7AB40E76728F}" type="parTrans" cxnId="{E8335B09-8B0A-4DF5-BEF3-53D89A8597CA}">
      <dgm:prSet/>
      <dgm:spPr/>
      <dgm:t>
        <a:bodyPr/>
        <a:lstStyle/>
        <a:p>
          <a:endParaRPr lang="en-US"/>
        </a:p>
      </dgm:t>
    </dgm:pt>
    <dgm:pt modelId="{6D2BE29C-295F-44DD-B9CD-68D33AA40CE1}" type="sibTrans" cxnId="{E8335B09-8B0A-4DF5-BEF3-53D89A8597CA}">
      <dgm:prSet/>
      <dgm:spPr/>
      <dgm:t>
        <a:bodyPr/>
        <a:lstStyle/>
        <a:p>
          <a:endParaRPr lang="en-US"/>
        </a:p>
      </dgm:t>
    </dgm:pt>
    <dgm:pt modelId="{5A1F4614-33B4-4172-B8AA-6FF2778093FD}">
      <dgm:prSet custT="1"/>
      <dgm:spPr/>
      <dgm:t>
        <a:bodyPr/>
        <a:lstStyle/>
        <a:p>
          <a:pPr algn="ctr">
            <a:buNone/>
          </a:pPr>
          <a:endParaRPr lang="en-US" sz="1600" dirty="0"/>
        </a:p>
      </dgm:t>
    </dgm:pt>
    <dgm:pt modelId="{E5363D0C-3628-4B7B-8BBA-F5DB817A3A2C}" type="parTrans" cxnId="{A224FA18-CD3E-4585-A24E-F2FC6BA58476}">
      <dgm:prSet/>
      <dgm:spPr/>
      <dgm:t>
        <a:bodyPr/>
        <a:lstStyle/>
        <a:p>
          <a:endParaRPr lang="en-US"/>
        </a:p>
      </dgm:t>
    </dgm:pt>
    <dgm:pt modelId="{D4C132DD-0177-40A5-B881-DA92315F81CE}" type="sibTrans" cxnId="{A224FA18-CD3E-4585-A24E-F2FC6BA58476}">
      <dgm:prSet/>
      <dgm:spPr/>
      <dgm:t>
        <a:bodyPr/>
        <a:lstStyle/>
        <a:p>
          <a:endParaRPr lang="en-US"/>
        </a:p>
      </dgm:t>
    </dgm:pt>
    <dgm:pt modelId="{8C4AB65C-0F6B-4676-B0C7-89B816DAE874}">
      <dgm:prSet custT="1"/>
      <dgm:spPr/>
      <dgm:t>
        <a:bodyPr/>
        <a:lstStyle/>
        <a:p>
          <a:pPr algn="ctr">
            <a:buNone/>
          </a:pPr>
          <a:endParaRPr lang="en-US" sz="1600" dirty="0"/>
        </a:p>
      </dgm:t>
    </dgm:pt>
    <dgm:pt modelId="{10568CAE-1B3D-4DF4-BE0D-0CDDFB86B252}" type="parTrans" cxnId="{3E30187C-2AEA-46FB-98C8-378A62D5D378}">
      <dgm:prSet/>
      <dgm:spPr/>
      <dgm:t>
        <a:bodyPr/>
        <a:lstStyle/>
        <a:p>
          <a:endParaRPr lang="en-US"/>
        </a:p>
      </dgm:t>
    </dgm:pt>
    <dgm:pt modelId="{00CE611C-D5A2-41CC-B0A2-B19A384A7072}" type="sibTrans" cxnId="{3E30187C-2AEA-46FB-98C8-378A62D5D378}">
      <dgm:prSet/>
      <dgm:spPr/>
      <dgm:t>
        <a:bodyPr/>
        <a:lstStyle/>
        <a:p>
          <a:endParaRPr lang="en-US"/>
        </a:p>
      </dgm:t>
    </dgm:pt>
    <dgm:pt modelId="{65FC6A38-7D72-40DB-B542-FEB81592225B}">
      <dgm:prSet custT="1"/>
      <dgm:spPr/>
      <dgm:t>
        <a:bodyPr/>
        <a:lstStyle/>
        <a:p>
          <a:pPr algn="ctr">
            <a:buNone/>
          </a:pPr>
          <a:endParaRPr lang="en-US" sz="1400" b="0" i="0" dirty="0"/>
        </a:p>
      </dgm:t>
    </dgm:pt>
    <dgm:pt modelId="{1D46B6E3-78F1-4AF1-A632-35C042F1DC67}" type="parTrans" cxnId="{0FD94479-970B-4DD4-BD42-60CBC23A2CA1}">
      <dgm:prSet/>
      <dgm:spPr/>
    </dgm:pt>
    <dgm:pt modelId="{9A75D37D-ED10-4610-B019-5CF53CB57EDA}" type="sibTrans" cxnId="{0FD94479-970B-4DD4-BD42-60CBC23A2CA1}">
      <dgm:prSet/>
      <dgm:spPr/>
    </dgm:pt>
    <dgm:pt modelId="{C954E728-E737-4B00-9CEF-0A7DFD720FFA}">
      <dgm:prSet custT="1"/>
      <dgm:spPr/>
      <dgm:t>
        <a:bodyPr/>
        <a:lstStyle/>
        <a:p>
          <a:pPr algn="ctr">
            <a:buNone/>
          </a:pPr>
          <a:r>
            <a:rPr lang="en-US" sz="1600" b="0" i="0" dirty="0"/>
            <a:t>Kelsi Ager</a:t>
          </a:r>
        </a:p>
      </dgm:t>
    </dgm:pt>
    <dgm:pt modelId="{DC573F57-CFDF-4FB8-AB66-5E1ECD8D8BA5}" type="parTrans" cxnId="{3B4D0EB9-9FAC-4CF9-A5B0-FCD79FA63804}">
      <dgm:prSet/>
      <dgm:spPr/>
    </dgm:pt>
    <dgm:pt modelId="{E2E1F4C8-54CD-4FBC-89FC-2C49B5C778CA}" type="sibTrans" cxnId="{3B4D0EB9-9FAC-4CF9-A5B0-FCD79FA63804}">
      <dgm:prSet/>
      <dgm:spPr/>
    </dgm:pt>
    <dgm:pt modelId="{C7E7B883-4110-4E19-BA96-31B166D92F21}">
      <dgm:prSet custT="1"/>
      <dgm:spPr/>
      <dgm:t>
        <a:bodyPr/>
        <a:lstStyle/>
        <a:p>
          <a:pPr algn="ctr">
            <a:buNone/>
          </a:pPr>
          <a:r>
            <a:rPr lang="en-US" sz="1600" b="0" i="0" dirty="0"/>
            <a:t>Heather Munzberg-Edson</a:t>
          </a:r>
        </a:p>
      </dgm:t>
    </dgm:pt>
    <dgm:pt modelId="{8D8015B2-8D6D-4878-803D-7919A4614C33}" type="parTrans" cxnId="{00BB8410-833F-4CEF-9F6B-C82FDE244400}">
      <dgm:prSet/>
      <dgm:spPr/>
    </dgm:pt>
    <dgm:pt modelId="{D7063AC7-AD48-4DA1-80B4-90217C5925CA}" type="sibTrans" cxnId="{00BB8410-833F-4CEF-9F6B-C82FDE244400}">
      <dgm:prSet/>
      <dgm:spPr/>
    </dgm:pt>
    <dgm:pt modelId="{0762F62B-1BA9-4BF6-B181-48CA2F937E16}">
      <dgm:prSet custT="1"/>
      <dgm:spPr/>
      <dgm:t>
        <a:bodyPr/>
        <a:lstStyle/>
        <a:p>
          <a:pPr algn="ctr">
            <a:buNone/>
          </a:pPr>
          <a:r>
            <a:rPr lang="en-US" sz="1600" u="none" dirty="0"/>
            <a:t>Preya Holland</a:t>
          </a:r>
        </a:p>
      </dgm:t>
    </dgm:pt>
    <dgm:pt modelId="{D37147A5-9231-40F9-B468-A94105A0D17E}" type="parTrans" cxnId="{2AF1FB1A-1824-4514-BD81-FE717BAA5CBC}">
      <dgm:prSet/>
      <dgm:spPr/>
    </dgm:pt>
    <dgm:pt modelId="{24C2F754-6BEF-41AD-B371-330D43B28805}" type="sibTrans" cxnId="{2AF1FB1A-1824-4514-BD81-FE717BAA5CBC}">
      <dgm:prSet/>
      <dgm:spPr/>
    </dgm:pt>
    <dgm:pt modelId="{757FA99F-C750-4B31-AE7E-5631D2B2EFF2}">
      <dgm:prSet custT="1"/>
      <dgm:spPr/>
      <dgm:t>
        <a:bodyPr/>
        <a:lstStyle/>
        <a:p>
          <a:pPr algn="ctr">
            <a:buNone/>
          </a:pPr>
          <a:r>
            <a:rPr lang="en-US" sz="1600" b="0" i="0" u="sng" dirty="0"/>
            <a:t>Data Manager</a:t>
          </a:r>
        </a:p>
      </dgm:t>
    </dgm:pt>
    <dgm:pt modelId="{E552EE26-FCB2-487A-A0CB-E35F60A6BDDE}" type="parTrans" cxnId="{F39DD404-3C7D-4005-930C-7F3C69D6B2C1}">
      <dgm:prSet/>
      <dgm:spPr/>
    </dgm:pt>
    <dgm:pt modelId="{FBA80BB1-B9C9-4B8C-8217-1F32C8A3B69D}" type="sibTrans" cxnId="{F39DD404-3C7D-4005-930C-7F3C69D6B2C1}">
      <dgm:prSet/>
      <dgm:spPr/>
    </dgm:pt>
    <dgm:pt modelId="{4123A55F-386C-4D48-93E5-0CA28B8BD7CD}">
      <dgm:prSet custT="1"/>
      <dgm:spPr/>
      <dgm:t>
        <a:bodyPr/>
        <a:lstStyle/>
        <a:p>
          <a:pPr algn="ctr">
            <a:buNone/>
          </a:pPr>
          <a:endParaRPr lang="en-US" sz="1600" b="0" i="0" dirty="0"/>
        </a:p>
      </dgm:t>
    </dgm:pt>
    <dgm:pt modelId="{2BB4675B-1B0F-4EF5-A07A-8FE024FF6C9F}" type="parTrans" cxnId="{1B0F6FB4-BF73-4E95-B7DD-E2BF922F2403}">
      <dgm:prSet/>
      <dgm:spPr/>
    </dgm:pt>
    <dgm:pt modelId="{F47DA01F-918E-4C54-8131-9E1ABE28CB65}" type="sibTrans" cxnId="{1B0F6FB4-BF73-4E95-B7DD-E2BF922F2403}">
      <dgm:prSet/>
      <dgm:spPr/>
    </dgm:pt>
    <dgm:pt modelId="{6CC1AE3A-D722-4FCD-B0AC-901138570084}">
      <dgm:prSet custT="1"/>
      <dgm:spPr/>
      <dgm:t>
        <a:bodyPr/>
        <a:lstStyle/>
        <a:p>
          <a:pPr algn="ctr">
            <a:buNone/>
          </a:pPr>
          <a:r>
            <a:rPr lang="en-US" sz="1600" b="0" i="0" u="none" dirty="0"/>
            <a:t>Elizabeth Love</a:t>
          </a:r>
        </a:p>
      </dgm:t>
    </dgm:pt>
    <dgm:pt modelId="{9DE83255-B234-4BC0-980A-91372CEEF581}" type="parTrans" cxnId="{A826BDAB-B0EB-41E8-A3AD-4BDEF41AA048}">
      <dgm:prSet/>
      <dgm:spPr/>
    </dgm:pt>
    <dgm:pt modelId="{3F51572B-96AA-4F51-9AFB-CDE5A0DB76FE}" type="sibTrans" cxnId="{A826BDAB-B0EB-41E8-A3AD-4BDEF41AA048}">
      <dgm:prSet/>
      <dgm:spPr/>
    </dgm:pt>
    <dgm:pt modelId="{55292E01-F14E-406D-BDD3-7F203AA48F3F}">
      <dgm:prSet custT="1"/>
      <dgm:spPr/>
      <dgm:t>
        <a:bodyPr/>
        <a:lstStyle/>
        <a:p>
          <a:pPr algn="ctr">
            <a:buNone/>
          </a:pPr>
          <a:r>
            <a:rPr lang="en-US" sz="1600" b="0" i="0" dirty="0"/>
            <a:t>Janae Miller (Temp)</a:t>
          </a:r>
        </a:p>
      </dgm:t>
    </dgm:pt>
    <dgm:pt modelId="{6FBDE090-5671-4ACB-968C-0837E86AEDED}" type="parTrans" cxnId="{0946BD5D-2261-4C92-9E84-1C3D78DA1B72}">
      <dgm:prSet/>
      <dgm:spPr/>
    </dgm:pt>
    <dgm:pt modelId="{7FB64210-4771-4A40-A0AC-C95043E76509}" type="sibTrans" cxnId="{0946BD5D-2261-4C92-9E84-1C3D78DA1B72}">
      <dgm:prSet/>
      <dgm:spPr/>
    </dgm:pt>
    <dgm:pt modelId="{492189BC-24F5-4756-AA38-FD681E1CE685}">
      <dgm:prSet phldrT="[Text]" custT="1"/>
      <dgm:spPr/>
      <dgm:t>
        <a:bodyPr/>
        <a:lstStyle/>
        <a:p>
          <a:pPr algn="ctr">
            <a:buNone/>
          </a:pPr>
          <a:endParaRPr lang="en-US" sz="1600" b="0" dirty="0"/>
        </a:p>
      </dgm:t>
    </dgm:pt>
    <dgm:pt modelId="{54A121A6-5D53-4485-A746-2DBC59C11D05}" type="parTrans" cxnId="{D48F4A06-8BB9-4374-86DA-1C1D5296AF40}">
      <dgm:prSet/>
      <dgm:spPr/>
    </dgm:pt>
    <dgm:pt modelId="{37ECDB64-CE9C-4A4D-9E96-EF849E5DC174}" type="sibTrans" cxnId="{D48F4A06-8BB9-4374-86DA-1C1D5296AF40}">
      <dgm:prSet/>
      <dgm:spPr/>
    </dgm:pt>
    <dgm:pt modelId="{EECFB45B-C136-40F7-B3BC-DE3608A9E8A9}">
      <dgm:prSet phldrT="[Text]" custT="1"/>
      <dgm:spPr/>
      <dgm:t>
        <a:bodyPr/>
        <a:lstStyle/>
        <a:p>
          <a:pPr algn="ctr">
            <a:buNone/>
          </a:pPr>
          <a:r>
            <a:rPr lang="en-US" sz="1600" b="0" u="none" dirty="0"/>
            <a:t>Nicole West</a:t>
          </a:r>
        </a:p>
      </dgm:t>
    </dgm:pt>
    <dgm:pt modelId="{D951DECA-46BC-44A4-8B36-F11EAC66C325}" type="parTrans" cxnId="{4031D94F-62CC-419C-86D7-6475C2530902}">
      <dgm:prSet/>
      <dgm:spPr/>
    </dgm:pt>
    <dgm:pt modelId="{25B3358A-6DFC-4D9D-9532-B689F7C6A21A}" type="sibTrans" cxnId="{4031D94F-62CC-419C-86D7-6475C2530902}">
      <dgm:prSet/>
      <dgm:spPr/>
    </dgm:pt>
    <dgm:pt modelId="{0422CB08-2D47-45D9-913C-D3C49F0A88E2}">
      <dgm:prSet phldrT="[Text]" custT="1"/>
      <dgm:spPr/>
      <dgm:t>
        <a:bodyPr/>
        <a:lstStyle/>
        <a:p>
          <a:pPr algn="ctr">
            <a:buNone/>
          </a:pPr>
          <a:endParaRPr lang="en-US" sz="1600" b="0" u="none" dirty="0"/>
        </a:p>
      </dgm:t>
    </dgm:pt>
    <dgm:pt modelId="{34EA9396-B9BD-433F-B9BD-876E675E7E0D}" type="parTrans" cxnId="{1FDBDB14-B93A-484F-BEA4-D1565CC50DD7}">
      <dgm:prSet/>
      <dgm:spPr/>
    </dgm:pt>
    <dgm:pt modelId="{C34A5E25-BCE1-46DF-B3A6-5547B9E29A7C}" type="sibTrans" cxnId="{1FDBDB14-B93A-484F-BEA4-D1565CC50DD7}">
      <dgm:prSet/>
      <dgm:spPr/>
    </dgm:pt>
    <dgm:pt modelId="{09BB12B2-63B6-4764-B40F-ADF0E91F5D8F}" type="pres">
      <dgm:prSet presAssocID="{A9A36BD5-A388-46BD-A474-52A5FA34FA6C}" presName="Name0" presStyleCnt="0">
        <dgm:presLayoutVars>
          <dgm:dir/>
          <dgm:animLvl val="lvl"/>
          <dgm:resizeHandles val="exact"/>
        </dgm:presLayoutVars>
      </dgm:prSet>
      <dgm:spPr/>
    </dgm:pt>
    <dgm:pt modelId="{F01922E2-F0C1-4845-A910-F740C2A8340E}" type="pres">
      <dgm:prSet presAssocID="{B80DE5B0-8469-4260-9B1D-C87FDFCDCFC9}" presName="composite" presStyleCnt="0"/>
      <dgm:spPr/>
    </dgm:pt>
    <dgm:pt modelId="{6104A823-AE7F-46D1-97B3-CC230650521D}" type="pres">
      <dgm:prSet presAssocID="{B80DE5B0-8469-4260-9B1D-C87FDFCDCFC9}" presName="parTx" presStyleLbl="alignNode1" presStyleIdx="0" presStyleCnt="4">
        <dgm:presLayoutVars>
          <dgm:chMax val="0"/>
          <dgm:chPref val="0"/>
          <dgm:bulletEnabled val="1"/>
        </dgm:presLayoutVars>
      </dgm:prSet>
      <dgm:spPr/>
    </dgm:pt>
    <dgm:pt modelId="{531313CE-8103-4104-8CDF-B62FD7D0EA3E}" type="pres">
      <dgm:prSet presAssocID="{B80DE5B0-8469-4260-9B1D-C87FDFCDCFC9}" presName="desTx" presStyleLbl="alignAccFollowNode1" presStyleIdx="0" presStyleCnt="4">
        <dgm:presLayoutVars>
          <dgm:bulletEnabled val="1"/>
        </dgm:presLayoutVars>
      </dgm:prSet>
      <dgm:spPr/>
    </dgm:pt>
    <dgm:pt modelId="{06E8DE6D-C95B-47C0-BDBE-D84F0936E784}" type="pres">
      <dgm:prSet presAssocID="{6E63F304-51D9-4ED1-9355-56E579B4F0F2}" presName="space" presStyleCnt="0"/>
      <dgm:spPr/>
    </dgm:pt>
    <dgm:pt modelId="{66465446-0686-45DC-B33A-FDBADE8F0E60}" type="pres">
      <dgm:prSet presAssocID="{6300CCFC-F66E-4903-AA55-BD6E3AA7287E}" presName="composite" presStyleCnt="0"/>
      <dgm:spPr/>
    </dgm:pt>
    <dgm:pt modelId="{6C6FE48E-E925-4113-89EF-20CB98371CD3}" type="pres">
      <dgm:prSet presAssocID="{6300CCFC-F66E-4903-AA55-BD6E3AA7287E}" presName="parTx" presStyleLbl="alignNode1" presStyleIdx="1" presStyleCnt="4">
        <dgm:presLayoutVars>
          <dgm:chMax val="0"/>
          <dgm:chPref val="0"/>
          <dgm:bulletEnabled val="1"/>
        </dgm:presLayoutVars>
      </dgm:prSet>
      <dgm:spPr/>
    </dgm:pt>
    <dgm:pt modelId="{10308928-38C6-4326-A44D-68F3F012116F}" type="pres">
      <dgm:prSet presAssocID="{6300CCFC-F66E-4903-AA55-BD6E3AA7287E}" presName="desTx" presStyleLbl="alignAccFollowNode1" presStyleIdx="1" presStyleCnt="4">
        <dgm:presLayoutVars>
          <dgm:bulletEnabled val="1"/>
        </dgm:presLayoutVars>
      </dgm:prSet>
      <dgm:spPr/>
    </dgm:pt>
    <dgm:pt modelId="{8827BBF1-EFAB-41C2-BE57-F9BFD411EFC4}" type="pres">
      <dgm:prSet presAssocID="{FDF5CBBA-0275-4E65-AD93-BC5987FA8340}" presName="space" presStyleCnt="0"/>
      <dgm:spPr/>
    </dgm:pt>
    <dgm:pt modelId="{E69A7B66-AD39-4367-8154-6A743F8F3497}" type="pres">
      <dgm:prSet presAssocID="{31629779-3E4E-479A-B821-736A3684637A}" presName="composite" presStyleCnt="0"/>
      <dgm:spPr/>
    </dgm:pt>
    <dgm:pt modelId="{3932025C-41A4-44FC-A56B-900A7DE4096C}" type="pres">
      <dgm:prSet presAssocID="{31629779-3E4E-479A-B821-736A3684637A}" presName="parTx" presStyleLbl="alignNode1" presStyleIdx="2" presStyleCnt="4">
        <dgm:presLayoutVars>
          <dgm:chMax val="0"/>
          <dgm:chPref val="0"/>
          <dgm:bulletEnabled val="1"/>
        </dgm:presLayoutVars>
      </dgm:prSet>
      <dgm:spPr/>
    </dgm:pt>
    <dgm:pt modelId="{542AEA6F-1A61-4F2B-A90C-AAF493138A43}" type="pres">
      <dgm:prSet presAssocID="{31629779-3E4E-479A-B821-736A3684637A}" presName="desTx" presStyleLbl="alignAccFollowNode1" presStyleIdx="2" presStyleCnt="4" custLinFactNeighborX="283" custLinFactNeighborY="51">
        <dgm:presLayoutVars>
          <dgm:bulletEnabled val="1"/>
        </dgm:presLayoutVars>
      </dgm:prSet>
      <dgm:spPr/>
    </dgm:pt>
    <dgm:pt modelId="{87C99C11-B95E-4AF4-9232-B88BEA0631C8}" type="pres">
      <dgm:prSet presAssocID="{3CB1C7E0-3017-4189-8970-5BBFED4E043F}" presName="space" presStyleCnt="0"/>
      <dgm:spPr/>
    </dgm:pt>
    <dgm:pt modelId="{6BD17F2D-7EC2-4460-97D5-3B48108CDBD1}" type="pres">
      <dgm:prSet presAssocID="{ADFB676C-2627-4D62-9883-140702A7DA9C}" presName="composite" presStyleCnt="0"/>
      <dgm:spPr/>
    </dgm:pt>
    <dgm:pt modelId="{6AE058EB-4226-40E3-BB84-6F4FBA395817}" type="pres">
      <dgm:prSet presAssocID="{ADFB676C-2627-4D62-9883-140702A7DA9C}" presName="parTx" presStyleLbl="alignNode1" presStyleIdx="3" presStyleCnt="4">
        <dgm:presLayoutVars>
          <dgm:chMax val="0"/>
          <dgm:chPref val="0"/>
          <dgm:bulletEnabled val="1"/>
        </dgm:presLayoutVars>
      </dgm:prSet>
      <dgm:spPr/>
    </dgm:pt>
    <dgm:pt modelId="{4C3C4F47-ABD9-4ECA-902F-F58BF28639CA}" type="pres">
      <dgm:prSet presAssocID="{ADFB676C-2627-4D62-9883-140702A7DA9C}" presName="desTx" presStyleLbl="alignAccFollowNode1" presStyleIdx="3" presStyleCnt="4" custLinFactNeighborY="199">
        <dgm:presLayoutVars>
          <dgm:bulletEnabled val="1"/>
        </dgm:presLayoutVars>
      </dgm:prSet>
      <dgm:spPr/>
    </dgm:pt>
  </dgm:ptLst>
  <dgm:cxnLst>
    <dgm:cxn modelId="{D9D8C200-AB17-4589-88C3-B7EAD32D556D}" srcId="{B80DE5B0-8469-4260-9B1D-C87FDFCDCFC9}" destId="{708A46A4-4C1F-42E6-B938-DB0595716864}" srcOrd="12" destOrd="0" parTransId="{EAD661CE-D2CA-4841-846D-765E2FD19066}" sibTransId="{409F904C-CAFB-4840-80D7-0E6F3A71977B}"/>
    <dgm:cxn modelId="{E318AF01-3622-48C9-90B9-67070A0F4C44}" type="presOf" srcId="{A922552A-3429-4BEE-8445-E4B8B9F34DA0}" destId="{531313CE-8103-4104-8CDF-B62FD7D0EA3E}" srcOrd="0" destOrd="8" presId="urn:microsoft.com/office/officeart/2005/8/layout/hList1"/>
    <dgm:cxn modelId="{F39DD404-3C7D-4005-930C-7F3C69D6B2C1}" srcId="{31629779-3E4E-479A-B821-736A3684637A}" destId="{757FA99F-C750-4B31-AE7E-5631D2B2EFF2}" srcOrd="12" destOrd="0" parTransId="{E552EE26-FCB2-487A-A0CB-E35F60A6BDDE}" sibTransId="{FBA80BB1-B9C9-4B8C-8217-1F32C8A3B69D}"/>
    <dgm:cxn modelId="{D48F4A06-8BB9-4374-86DA-1C1D5296AF40}" srcId="{6300CCFC-F66E-4903-AA55-BD6E3AA7287E}" destId="{492189BC-24F5-4756-AA38-FD681E1CE685}" srcOrd="2" destOrd="0" parTransId="{54A121A6-5D53-4485-A746-2DBC59C11D05}" sibTransId="{37ECDB64-CE9C-4A4D-9E96-EF849E5DC174}"/>
    <dgm:cxn modelId="{7D4D4507-38BF-40EC-B05D-1914B84ECEBB}" srcId="{6300CCFC-F66E-4903-AA55-BD6E3AA7287E}" destId="{3C0AFF5F-576A-4593-BBDC-1076FD59E38E}" srcOrd="1" destOrd="0" parTransId="{2A5B291C-4622-40A3-B65A-3133F39E9CA9}" sibTransId="{7F27B3B7-604D-488C-90D5-7988D48BE66A}"/>
    <dgm:cxn modelId="{E5423A09-BB0F-4670-8C1B-5A2A2F520141}" type="presOf" srcId="{65FC6A38-7D72-40DB-B542-FEB81592225B}" destId="{542AEA6F-1A61-4F2B-A90C-AAF493138A43}" srcOrd="0" destOrd="14" presId="urn:microsoft.com/office/officeart/2005/8/layout/hList1"/>
    <dgm:cxn modelId="{E8335B09-8B0A-4DF5-BEF3-53D89A8597CA}" srcId="{B80DE5B0-8469-4260-9B1D-C87FDFCDCFC9}" destId="{72A4BE91-CABA-41E4-BF2B-FF540F1D7DA1}" srcOrd="3" destOrd="0" parTransId="{E680F85D-8897-483E-8A0D-7AB40E76728F}" sibTransId="{6D2BE29C-295F-44DD-B9CD-68D33AA40CE1}"/>
    <dgm:cxn modelId="{6A2F420C-E04C-4035-992B-469DDD72F20A}" type="presOf" srcId="{ADFB676C-2627-4D62-9883-140702A7DA9C}" destId="{6AE058EB-4226-40E3-BB84-6F4FBA395817}" srcOrd="0" destOrd="0" presId="urn:microsoft.com/office/officeart/2005/8/layout/hList1"/>
    <dgm:cxn modelId="{C66B630E-8346-4F03-8CE0-3919F5BB34F9}" srcId="{6300CCFC-F66E-4903-AA55-BD6E3AA7287E}" destId="{D86579DB-208C-46F9-A5A7-FAB87073A48B}" srcOrd="8" destOrd="0" parTransId="{63FA7E5D-CB14-48ED-986F-6768035B68F2}" sibTransId="{18C5CAA8-0F66-451F-B78B-B8EE1B9126C2}"/>
    <dgm:cxn modelId="{EEDEA00E-1653-4D0A-8400-19057914EA57}" srcId="{B80DE5B0-8469-4260-9B1D-C87FDFCDCFC9}" destId="{443E29E3-4849-49DE-81E2-714AD59FC47F}" srcOrd="14" destOrd="0" parTransId="{AF6804A2-9C27-4361-83F7-3CECD11ED873}" sibTransId="{FB07EE13-4C67-4239-9D09-7F9B0321D9F6}"/>
    <dgm:cxn modelId="{C4ECA30E-2429-473E-9D62-DD01F232D64F}" type="presOf" srcId="{4123A55F-386C-4D48-93E5-0CA28B8BD7CD}" destId="{542AEA6F-1A61-4F2B-A90C-AAF493138A43}" srcOrd="0" destOrd="11" presId="urn:microsoft.com/office/officeart/2005/8/layout/hList1"/>
    <dgm:cxn modelId="{34CA010F-B105-4947-90FF-79C05ADCDA7C}" srcId="{6300CCFC-F66E-4903-AA55-BD6E3AA7287E}" destId="{43FB9486-9208-40FE-8FA7-6AB7EE0CA52D}" srcOrd="7" destOrd="0" parTransId="{8097B150-68A3-465F-8E32-4B6C0C760346}" sibTransId="{90DAB8B8-53BA-41DC-8C60-58261BB9B029}"/>
    <dgm:cxn modelId="{00BB8410-833F-4CEF-9F6B-C82FDE244400}" srcId="{31629779-3E4E-479A-B821-736A3684637A}" destId="{C7E7B883-4110-4E19-BA96-31B166D92F21}" srcOrd="9" destOrd="0" parTransId="{8D8015B2-8D6D-4878-803D-7919A4614C33}" sibTransId="{D7063AC7-AD48-4DA1-80B4-90217C5925CA}"/>
    <dgm:cxn modelId="{1FDBDB14-B93A-484F-BEA4-D1565CC50DD7}" srcId="{6300CCFC-F66E-4903-AA55-BD6E3AA7287E}" destId="{0422CB08-2D47-45D9-913C-D3C49F0A88E2}" srcOrd="5" destOrd="0" parTransId="{34EA9396-B9BD-433F-B9BD-876E675E7E0D}" sibTransId="{C34A5E25-BCE1-46DF-B3A6-5547B9E29A7C}"/>
    <dgm:cxn modelId="{32ED7115-85A2-4A53-A2D4-B0E46603D624}" type="presOf" srcId="{0E8EBBC7-7DF4-41F5-B3EA-A66687787093}" destId="{4C3C4F47-ABD9-4ECA-902F-F58BF28639CA}" srcOrd="0" destOrd="1" presId="urn:microsoft.com/office/officeart/2005/8/layout/hList1"/>
    <dgm:cxn modelId="{003F7715-3365-4B84-8679-347DABD511A4}" type="presOf" srcId="{7C1C833C-CAEF-4EB9-ABD0-9DF5B96A3619}" destId="{542AEA6F-1A61-4F2B-A90C-AAF493138A43}" srcOrd="0" destOrd="6" presId="urn:microsoft.com/office/officeart/2005/8/layout/hList1"/>
    <dgm:cxn modelId="{70CAEF17-8229-4691-963D-B40D008C6F2C}" type="presOf" srcId="{D86579DB-208C-46F9-A5A7-FAB87073A48B}" destId="{10308928-38C6-4326-A44D-68F3F012116F}" srcOrd="0" destOrd="8" presId="urn:microsoft.com/office/officeart/2005/8/layout/hList1"/>
    <dgm:cxn modelId="{A224FA18-CD3E-4585-A24E-F2FC6BA58476}" srcId="{B80DE5B0-8469-4260-9B1D-C87FDFCDCFC9}" destId="{5A1F4614-33B4-4172-B8AA-6FF2778093FD}" srcOrd="2" destOrd="0" parTransId="{E5363D0C-3628-4B7B-8BBA-F5DB817A3A2C}" sibTransId="{D4C132DD-0177-40A5-B881-DA92315F81CE}"/>
    <dgm:cxn modelId="{A9F06A19-0FD0-4456-BE2A-A5433F80AE9E}" srcId="{B80DE5B0-8469-4260-9B1D-C87FDFCDCFC9}" destId="{A3D9DDCC-B890-4FAE-BD8C-7EAC84524EA9}" srcOrd="11" destOrd="0" parTransId="{5869A714-A8AF-4F91-9186-1FF99A282A46}" sibTransId="{B293DF77-52BD-4766-80E0-18291457C08B}"/>
    <dgm:cxn modelId="{00B98C19-F817-4FF5-B3CD-65A2A35639E8}" type="presOf" srcId="{55292E01-F14E-406D-BDD3-7F203AA48F3F}" destId="{542AEA6F-1A61-4F2B-A90C-AAF493138A43}" srcOrd="0" destOrd="10" presId="urn:microsoft.com/office/officeart/2005/8/layout/hList1"/>
    <dgm:cxn modelId="{55BC0E1A-F48D-42BC-B702-9E8E5EAFCDF9}" srcId="{B80DE5B0-8469-4260-9B1D-C87FDFCDCFC9}" destId="{22954A56-B86D-4371-AAF2-C827CB0CF83C}" srcOrd="10" destOrd="0" parTransId="{CCE4577C-0872-48DE-BDB9-3DDFC8194FF7}" sibTransId="{96318EB1-852D-4D62-9236-ED1CD438E1CB}"/>
    <dgm:cxn modelId="{2AF1FB1A-1824-4514-BD81-FE717BAA5CBC}" srcId="{ADFB676C-2627-4D62-9883-140702A7DA9C}" destId="{0762F62B-1BA9-4BF6-B181-48CA2F937E16}" srcOrd="3" destOrd="0" parTransId="{D37147A5-9231-40F9-B468-A94105A0D17E}" sibTransId="{24C2F754-6BEF-41AD-B371-330D43B28805}"/>
    <dgm:cxn modelId="{2FA43D20-B9A8-4E74-9337-684E1FEEF81B}" type="presOf" srcId="{31629779-3E4E-479A-B821-736A3684637A}" destId="{3932025C-41A4-44FC-A56B-900A7DE4096C}" srcOrd="0" destOrd="0" presId="urn:microsoft.com/office/officeart/2005/8/layout/hList1"/>
    <dgm:cxn modelId="{A6B1BA20-9C87-48C5-8F6E-B25E7C53FB4A}" type="presOf" srcId="{C36419E3-9150-4010-AF22-3F74DE1A5E80}" destId="{531313CE-8103-4104-8CDF-B62FD7D0EA3E}" srcOrd="0" destOrd="9" presId="urn:microsoft.com/office/officeart/2005/8/layout/hList1"/>
    <dgm:cxn modelId="{6D4D3428-D6AD-42CB-B8C7-D75EDBE3B994}" srcId="{31629779-3E4E-479A-B821-736A3684637A}" destId="{A9F3F08D-82C3-4C42-BE5E-05DC72645593}" srcOrd="4" destOrd="0" parTransId="{68A10FD2-D448-43A2-9060-6839AFB1BB62}" sibTransId="{C83A19B5-2161-4EE9-A459-A5B5AD075122}"/>
    <dgm:cxn modelId="{A880B429-E88F-451F-B9D4-BA052D86BEBB}" type="presOf" srcId="{492189BC-24F5-4756-AA38-FD681E1CE685}" destId="{10308928-38C6-4326-A44D-68F3F012116F}" srcOrd="0" destOrd="2" presId="urn:microsoft.com/office/officeart/2005/8/layout/hList1"/>
    <dgm:cxn modelId="{30086F2C-6F5B-491A-92BD-F4A131FA1B97}" srcId="{B80DE5B0-8469-4260-9B1D-C87FDFCDCFC9}" destId="{B69C1C62-8EBF-4F88-B6C1-5DFC548E1AB1}" srcOrd="4" destOrd="0" parTransId="{808F5B67-760C-4F53-AAC0-DE8D4EE18284}" sibTransId="{0D4B4FFD-2868-4F81-8A74-0F8C9B1C0D1F}"/>
    <dgm:cxn modelId="{2C49712F-0072-4949-934F-5528C302DABF}" srcId="{B80DE5B0-8469-4260-9B1D-C87FDFCDCFC9}" destId="{F3A5C19D-49A8-4B84-85A3-279F963F83BC}" srcOrd="13" destOrd="0" parTransId="{81803D48-A532-4B5C-B25B-2584097A07B2}" sibTransId="{C519CFB4-EF8F-4B95-8476-557DD799D54A}"/>
    <dgm:cxn modelId="{FB7E5F36-E007-43BD-B814-18954DF6FEC9}" type="presOf" srcId="{24650ED4-B74F-41AD-96B5-77BE732EDAB4}" destId="{542AEA6F-1A61-4F2B-A90C-AAF493138A43}" srcOrd="0" destOrd="5" presId="urn:microsoft.com/office/officeart/2005/8/layout/hList1"/>
    <dgm:cxn modelId="{D8037636-7E0E-42BE-AEEF-47744F567211}" type="presOf" srcId="{15A04E50-E63C-4826-9CA0-89F6C8B05D7D}" destId="{10308928-38C6-4326-A44D-68F3F012116F}" srcOrd="0" destOrd="3" presId="urn:microsoft.com/office/officeart/2005/8/layout/hList1"/>
    <dgm:cxn modelId="{37C2F339-8AEA-4653-B559-053A0B9CEC32}" srcId="{31629779-3E4E-479A-B821-736A3684637A}" destId="{A5ACB61F-0093-496C-86AD-F09E3D2F38CB}" srcOrd="3" destOrd="0" parTransId="{9E042FA4-3DA6-4A7B-8D44-F50D08FDB116}" sibTransId="{ED9E4DAE-583A-4534-8D92-B56E32D278F7}"/>
    <dgm:cxn modelId="{CDD79F3B-66CE-419B-9EC4-F40D0D8D59E3}" type="presOf" srcId="{443E29E3-4849-49DE-81E2-714AD59FC47F}" destId="{531313CE-8103-4104-8CDF-B62FD7D0EA3E}" srcOrd="0" destOrd="14" presId="urn:microsoft.com/office/officeart/2005/8/layout/hList1"/>
    <dgm:cxn modelId="{BC40573C-5922-4458-9075-1521BB126154}" srcId="{31629779-3E4E-479A-B821-736A3684637A}" destId="{24650ED4-B74F-41AD-96B5-77BE732EDAB4}" srcOrd="5" destOrd="0" parTransId="{71E79C01-44C6-459A-B2E3-9DF59BE8E63F}" sibTransId="{39C5989B-74FE-495D-B651-6E5BFA80D204}"/>
    <dgm:cxn modelId="{662B313E-6A5F-4C08-8B4F-5FBC6CECF227}" type="presOf" srcId="{44C9C179-1D25-4342-84A6-A48998BB8886}" destId="{531313CE-8103-4104-8CDF-B62FD7D0EA3E}" srcOrd="0" destOrd="0" presId="urn:microsoft.com/office/officeart/2005/8/layout/hList1"/>
    <dgm:cxn modelId="{14FBB03E-16EB-45C6-A0C8-1F1EB9CB7C04}" srcId="{ADFB676C-2627-4D62-9883-140702A7DA9C}" destId="{D925F872-5A30-4030-B9A1-D8EB899BB2E6}" srcOrd="0" destOrd="0" parTransId="{9A627DD7-1C60-4712-991C-2C80AE14BD52}" sibTransId="{AF31D1D6-92E6-47BE-9441-C1D854F1C6D0}"/>
    <dgm:cxn modelId="{1165DF3E-5AE8-4F9F-965D-0C5BABF13092}" type="presOf" srcId="{A5ACB61F-0093-496C-86AD-F09E3D2F38CB}" destId="{542AEA6F-1A61-4F2B-A90C-AAF493138A43}" srcOrd="0" destOrd="3" presId="urn:microsoft.com/office/officeart/2005/8/layout/hList1"/>
    <dgm:cxn modelId="{4B805B3F-F30D-4FB9-AB7F-833B98B09EBC}" type="presOf" srcId="{3F4E84FC-F305-489D-AFFF-7DCC815D935C}" destId="{531313CE-8103-4104-8CDF-B62FD7D0EA3E}" srcOrd="0" destOrd="6" presId="urn:microsoft.com/office/officeart/2005/8/layout/hList1"/>
    <dgm:cxn modelId="{C4176A40-F6AD-4FF7-8E06-59B9F5452CDB}" srcId="{31629779-3E4E-479A-B821-736A3684637A}" destId="{D094CAE6-2B2C-4E10-AD25-78C35C42DE47}" srcOrd="7" destOrd="0" parTransId="{24FB809B-8CD2-4CC2-BED5-B7287E29A4B1}" sibTransId="{F975A580-F906-4E42-84BE-E2732ADF7AE5}"/>
    <dgm:cxn modelId="{38F7175D-87FF-4E15-8E3C-189CB6546793}" srcId="{6300CCFC-F66E-4903-AA55-BD6E3AA7287E}" destId="{F1BBC728-147E-4BF0-876C-5D4915B6869E}" srcOrd="9" destOrd="0" parTransId="{EC6A7AE8-4725-4618-B80F-66103ED53C18}" sibTransId="{D6D7520E-DA69-44D1-AFE6-D1AF0470A0E2}"/>
    <dgm:cxn modelId="{72DD1B5D-92CA-4A5A-83E1-FC759BC74B86}" srcId="{A9A36BD5-A388-46BD-A474-52A5FA34FA6C}" destId="{B80DE5B0-8469-4260-9B1D-C87FDFCDCFC9}" srcOrd="0" destOrd="0" parTransId="{88A3BE3F-BB54-4CA8-840B-D88484A3FA5B}" sibTransId="{6E63F304-51D9-4ED1-9355-56E579B4F0F2}"/>
    <dgm:cxn modelId="{0946BD5D-2261-4C92-9E84-1C3D78DA1B72}" srcId="{31629779-3E4E-479A-B821-736A3684637A}" destId="{55292E01-F14E-406D-BDD3-7F203AA48F3F}" srcOrd="10" destOrd="0" parTransId="{6FBDE090-5671-4ACB-968C-0837E86AEDED}" sibTransId="{7FB64210-4771-4A40-A0AC-C95043E76509}"/>
    <dgm:cxn modelId="{C9BB4141-2397-4EB8-A918-21AEC6CC43B2}" type="presOf" srcId="{2AD98C72-FDEB-4245-9A16-88EF7DF2E79B}" destId="{542AEA6F-1A61-4F2B-A90C-AAF493138A43}" srcOrd="0" destOrd="0" presId="urn:microsoft.com/office/officeart/2005/8/layout/hList1"/>
    <dgm:cxn modelId="{739F6762-05E3-4D81-9B28-604B1C22C7F2}" srcId="{31629779-3E4E-479A-B821-736A3684637A}" destId="{7C1C833C-CAEF-4EB9-ABD0-9DF5B96A3619}" srcOrd="6" destOrd="0" parTransId="{8887AB7B-9BBE-44B0-B486-8E7F4B5A6D4A}" sibTransId="{9C9B8A65-E446-494C-B7C0-FE5204E12338}"/>
    <dgm:cxn modelId="{7C4DF642-A1FF-4EA3-8DFB-53B66031C5C3}" type="presOf" srcId="{A9A36BD5-A388-46BD-A474-52A5FA34FA6C}" destId="{09BB12B2-63B6-4764-B40F-ADF0E91F5D8F}" srcOrd="0" destOrd="0" presId="urn:microsoft.com/office/officeart/2005/8/layout/hList1"/>
    <dgm:cxn modelId="{41C1F863-FD20-450B-81C0-8B796F2BB6BB}" srcId="{6300CCFC-F66E-4903-AA55-BD6E3AA7287E}" destId="{31FA2CD0-E6C8-45CC-B387-5ED2F7E88D17}" srcOrd="10" destOrd="0" parTransId="{1E8200F4-8E1B-4D23-B4EC-B48BFEA0DCCA}" sibTransId="{92FA8067-A261-42C7-BB30-CEBF60256714}"/>
    <dgm:cxn modelId="{5B9B3044-2835-4FF2-8E8E-CA7FF82655D3}" srcId="{6300CCFC-F66E-4903-AA55-BD6E3AA7287E}" destId="{48A77983-8B1F-48F3-8143-D784ED59A94C}" srcOrd="11" destOrd="0" parTransId="{E7469C49-5B5A-4D84-826B-87B8DB501149}" sibTransId="{564F8579-50F5-458F-B65A-4D534C5395E0}"/>
    <dgm:cxn modelId="{5FFEE06A-96C4-4040-BC89-173C59ADFCDB}" type="presOf" srcId="{3C0AFF5F-576A-4593-BBDC-1076FD59E38E}" destId="{10308928-38C6-4326-A44D-68F3F012116F}" srcOrd="0" destOrd="1" presId="urn:microsoft.com/office/officeart/2005/8/layout/hList1"/>
    <dgm:cxn modelId="{0C2F124B-6B58-4DC0-A188-4D3377E3ED47}" type="presOf" srcId="{0B95F81F-3690-4D76-A12E-0133703647F3}" destId="{542AEA6F-1A61-4F2B-A90C-AAF493138A43}" srcOrd="0" destOrd="1" presId="urn:microsoft.com/office/officeart/2005/8/layout/hList1"/>
    <dgm:cxn modelId="{4031D94F-62CC-419C-86D7-6475C2530902}" srcId="{6300CCFC-F66E-4903-AA55-BD6E3AA7287E}" destId="{EECFB45B-C136-40F7-B3BC-DE3608A9E8A9}" srcOrd="4" destOrd="0" parTransId="{D951DECA-46BC-44A4-8B36-F11EAC66C325}" sibTransId="{25B3358A-6DFC-4D9D-9532-B689F7C6A21A}"/>
    <dgm:cxn modelId="{8068C070-B067-481A-93E3-833FC72CF7A3}" type="presOf" srcId="{A9F3F08D-82C3-4C42-BE5E-05DC72645593}" destId="{542AEA6F-1A61-4F2B-A90C-AAF493138A43}" srcOrd="0" destOrd="4" presId="urn:microsoft.com/office/officeart/2005/8/layout/hList1"/>
    <dgm:cxn modelId="{6D641853-87C7-4F06-A3CC-A7CF65B54223}" srcId="{6300CCFC-F66E-4903-AA55-BD6E3AA7287E}" destId="{651B0B19-087E-421D-959D-B5677F72CA21}" srcOrd="6" destOrd="0" parTransId="{D9F18A94-2E17-44BC-8AE7-6886D53A5110}" sibTransId="{3ED46C07-E656-4DE0-8111-700C26CBC336}"/>
    <dgm:cxn modelId="{D1756576-36EC-493B-8C43-7D2D5470E88C}" type="presOf" srcId="{9CE33482-9F74-48E3-905E-47301672658F}" destId="{531313CE-8103-4104-8CDF-B62FD7D0EA3E}" srcOrd="0" destOrd="7" presId="urn:microsoft.com/office/officeart/2005/8/layout/hList1"/>
    <dgm:cxn modelId="{B838FA76-4ECB-4D18-A141-8394C1D16D1A}" type="presOf" srcId="{8C4AB65C-0F6B-4676-B0C7-89B816DAE874}" destId="{531313CE-8103-4104-8CDF-B62FD7D0EA3E}" srcOrd="0" destOrd="5" presId="urn:microsoft.com/office/officeart/2005/8/layout/hList1"/>
    <dgm:cxn modelId="{2F083258-9ED0-4296-BB7C-393501E3971A}" type="presOf" srcId="{0422CB08-2D47-45D9-913C-D3C49F0A88E2}" destId="{10308928-38C6-4326-A44D-68F3F012116F}" srcOrd="0" destOrd="5" presId="urn:microsoft.com/office/officeart/2005/8/layout/hList1"/>
    <dgm:cxn modelId="{0FD94479-970B-4DD4-BD42-60CBC23A2CA1}" srcId="{31629779-3E4E-479A-B821-736A3684637A}" destId="{65FC6A38-7D72-40DB-B542-FEB81592225B}" srcOrd="14" destOrd="0" parTransId="{1D46B6E3-78F1-4AF1-A632-35C042F1DC67}" sibTransId="{9A75D37D-ED10-4610-B019-5CF53CB57EDA}"/>
    <dgm:cxn modelId="{D1923B5A-4251-4CF7-85AF-CF9737F9025B}" type="presOf" srcId="{6300CCFC-F66E-4903-AA55-BD6E3AA7287E}" destId="{6C6FE48E-E925-4113-89EF-20CB98371CD3}" srcOrd="0" destOrd="0" presId="urn:microsoft.com/office/officeart/2005/8/layout/hList1"/>
    <dgm:cxn modelId="{3E30187C-2AEA-46FB-98C8-378A62D5D378}" srcId="{B80DE5B0-8469-4260-9B1D-C87FDFCDCFC9}" destId="{8C4AB65C-0F6B-4676-B0C7-89B816DAE874}" srcOrd="5" destOrd="0" parTransId="{10568CAE-1B3D-4DF4-BE0D-0CDDFB86B252}" sibTransId="{00CE611C-D5A2-41CC-B0A2-B19A384A7072}"/>
    <dgm:cxn modelId="{4D3A1D7C-1456-466C-A623-DBE817F8862F}" type="presOf" srcId="{B69C1C62-8EBF-4F88-B6C1-5DFC548E1AB1}" destId="{531313CE-8103-4104-8CDF-B62FD7D0EA3E}" srcOrd="0" destOrd="4" presId="urn:microsoft.com/office/officeart/2005/8/layout/hList1"/>
    <dgm:cxn modelId="{183A627F-CB62-40C4-8E87-8CE047724BC6}" type="presOf" srcId="{84F9F797-2FCA-4970-A666-BFD154F5A512}" destId="{531313CE-8103-4104-8CDF-B62FD7D0EA3E}" srcOrd="0" destOrd="1" presId="urn:microsoft.com/office/officeart/2005/8/layout/hList1"/>
    <dgm:cxn modelId="{699F4381-5988-4CB9-8B04-943ED3191B6D}" srcId="{31629779-3E4E-479A-B821-736A3684637A}" destId="{2AD98C72-FDEB-4245-9A16-88EF7DF2E79B}" srcOrd="0" destOrd="0" parTransId="{7719D93F-0A68-4C71-9FC6-74731595758C}" sibTransId="{29EC02B7-A8F9-4F27-B020-F4243684C6E1}"/>
    <dgm:cxn modelId="{9E1B7882-BA21-458A-8A7B-1EF22F57EBA0}" type="presOf" srcId="{0762F62B-1BA9-4BF6-B181-48CA2F937E16}" destId="{4C3C4F47-ABD9-4ECA-902F-F58BF28639CA}" srcOrd="0" destOrd="3" presId="urn:microsoft.com/office/officeart/2005/8/layout/hList1"/>
    <dgm:cxn modelId="{12D9A286-A89E-4091-9A69-1447FD35689E}" type="presOf" srcId="{D925F872-5A30-4030-B9A1-D8EB899BB2E6}" destId="{4C3C4F47-ABD9-4ECA-902F-F58BF28639CA}" srcOrd="0" destOrd="0" presId="urn:microsoft.com/office/officeart/2005/8/layout/hList1"/>
    <dgm:cxn modelId="{7C021787-A92A-4F39-B820-65D66143C949}" type="presOf" srcId="{757FA99F-C750-4B31-AE7E-5631D2B2EFF2}" destId="{542AEA6F-1A61-4F2B-A90C-AAF493138A43}" srcOrd="0" destOrd="12" presId="urn:microsoft.com/office/officeart/2005/8/layout/hList1"/>
    <dgm:cxn modelId="{19E7E188-D037-475C-B055-7DEFC9A341BF}" srcId="{A9A36BD5-A388-46BD-A474-52A5FA34FA6C}" destId="{6300CCFC-F66E-4903-AA55-BD6E3AA7287E}" srcOrd="1" destOrd="0" parTransId="{11B8C8F6-7C0C-4B4B-BF84-19DE219D336A}" sibTransId="{FDF5CBBA-0275-4E65-AD93-BC5987FA8340}"/>
    <dgm:cxn modelId="{A456438B-E839-42D1-9C45-90CBE798E141}" srcId="{31629779-3E4E-479A-B821-736A3684637A}" destId="{0B95F81F-3690-4D76-A12E-0133703647F3}" srcOrd="1" destOrd="0" parTransId="{E4C6A8DC-0D4D-4E8D-999C-BD005AEF0AE2}" sibTransId="{E3005BB5-791E-4834-8C80-C7B5B863F595}"/>
    <dgm:cxn modelId="{47CE848B-3295-40E3-9F7A-F7D680D2D939}" type="presOf" srcId="{C7E7B883-4110-4E19-BA96-31B166D92F21}" destId="{542AEA6F-1A61-4F2B-A90C-AAF493138A43}" srcOrd="0" destOrd="9" presId="urn:microsoft.com/office/officeart/2005/8/layout/hList1"/>
    <dgm:cxn modelId="{7A360490-5195-4D7D-A476-55D8A02EE083}" type="presOf" srcId="{51B5C07B-00A4-4A24-917C-A26DC41F67ED}" destId="{10308928-38C6-4326-A44D-68F3F012116F}" srcOrd="0" destOrd="0" presId="urn:microsoft.com/office/officeart/2005/8/layout/hList1"/>
    <dgm:cxn modelId="{6AC9EF9C-07F3-42D6-B4AF-97987C0DF66D}" srcId="{31629779-3E4E-479A-B821-736A3684637A}" destId="{C28B4E9A-E432-455B-863D-6B4F4EA64E9D}" srcOrd="2" destOrd="0" parTransId="{EAFFA621-D583-4C01-AE96-929E7DB34B2C}" sibTransId="{22E8EC29-07A6-4D44-BBA7-F9356286015A}"/>
    <dgm:cxn modelId="{6B2744A0-4FF9-497C-B30D-75E68DBDF395}" type="presOf" srcId="{5A1F4614-33B4-4172-B8AA-6FF2778093FD}" destId="{531313CE-8103-4104-8CDF-B62FD7D0EA3E}" srcOrd="0" destOrd="2" presId="urn:microsoft.com/office/officeart/2005/8/layout/hList1"/>
    <dgm:cxn modelId="{826875A8-479E-499D-8ED1-1A314A8E9A5B}" type="presOf" srcId="{F3A5C19D-49A8-4B84-85A3-279F963F83BC}" destId="{531313CE-8103-4104-8CDF-B62FD7D0EA3E}" srcOrd="0" destOrd="13" presId="urn:microsoft.com/office/officeart/2005/8/layout/hList1"/>
    <dgm:cxn modelId="{A748ABAB-C7F8-4F95-890C-A147336EF631}" type="presOf" srcId="{C28B4E9A-E432-455B-863D-6B4F4EA64E9D}" destId="{542AEA6F-1A61-4F2B-A90C-AAF493138A43}" srcOrd="0" destOrd="2" presId="urn:microsoft.com/office/officeart/2005/8/layout/hList1"/>
    <dgm:cxn modelId="{A826BDAB-B0EB-41E8-A3AD-4BDEF41AA048}" srcId="{31629779-3E4E-479A-B821-736A3684637A}" destId="{6CC1AE3A-D722-4FCD-B0AC-901138570084}" srcOrd="13" destOrd="0" parTransId="{9DE83255-B234-4BC0-980A-91372CEEF581}" sibTransId="{3F51572B-96AA-4F51-9AFB-CDE5A0DB76FE}"/>
    <dgm:cxn modelId="{239B8EAC-5079-4F6A-A11E-658FA6E8E738}" type="presOf" srcId="{48A77983-8B1F-48F3-8143-D784ED59A94C}" destId="{10308928-38C6-4326-A44D-68F3F012116F}" srcOrd="0" destOrd="11" presId="urn:microsoft.com/office/officeart/2005/8/layout/hList1"/>
    <dgm:cxn modelId="{B88337AF-429A-4452-AEBB-F99A0AA51870}" type="presOf" srcId="{72A4BE91-CABA-41E4-BF2B-FF540F1D7DA1}" destId="{531313CE-8103-4104-8CDF-B62FD7D0EA3E}" srcOrd="0" destOrd="3" presId="urn:microsoft.com/office/officeart/2005/8/layout/hList1"/>
    <dgm:cxn modelId="{F6885EB1-D696-4B11-AE41-DC3F4A27CD96}" srcId="{ADFB676C-2627-4D62-9883-140702A7DA9C}" destId="{41163FDC-F4DC-4AA1-9FE6-813ACF0A7BAA}" srcOrd="2" destOrd="0" parTransId="{4EB27A02-66BC-497F-970F-E1BB821B07F2}" sibTransId="{F72B87F2-9548-4B91-8AD2-9861387BDAED}"/>
    <dgm:cxn modelId="{A62882B3-2838-4E37-88C6-18307ADDEF9B}" srcId="{B80DE5B0-8469-4260-9B1D-C87FDFCDCFC9}" destId="{A922552A-3429-4BEE-8445-E4B8B9F34DA0}" srcOrd="8" destOrd="0" parTransId="{E8A3254F-DEC5-4512-9B44-496A15613057}" sibTransId="{45FC2249-8528-4ADD-9BA4-F878EE53870E}"/>
    <dgm:cxn modelId="{1B0F6FB4-BF73-4E95-B7DD-E2BF922F2403}" srcId="{31629779-3E4E-479A-B821-736A3684637A}" destId="{4123A55F-386C-4D48-93E5-0CA28B8BD7CD}" srcOrd="11" destOrd="0" parTransId="{2BB4675B-1B0F-4EF5-A07A-8FE024FF6C9F}" sibTransId="{F47DA01F-918E-4C54-8131-9E1ABE28CB65}"/>
    <dgm:cxn modelId="{791EB0B5-39F0-442A-B1E2-EA798ABC245A}" type="presOf" srcId="{708A46A4-4C1F-42E6-B938-DB0595716864}" destId="{531313CE-8103-4104-8CDF-B62FD7D0EA3E}" srcOrd="0" destOrd="12" presId="urn:microsoft.com/office/officeart/2005/8/layout/hList1"/>
    <dgm:cxn modelId="{3B4D0EB9-9FAC-4CF9-A5B0-FCD79FA63804}" srcId="{31629779-3E4E-479A-B821-736A3684637A}" destId="{C954E728-E737-4B00-9CEF-0A7DFD720FFA}" srcOrd="8" destOrd="0" parTransId="{DC573F57-CFDF-4FB8-AB66-5E1ECD8D8BA5}" sibTransId="{E2E1F4C8-54CD-4FBC-89FC-2C49B5C778CA}"/>
    <dgm:cxn modelId="{F9B59CC0-040C-48EC-88E2-EFDD64CE13DD}" type="presOf" srcId="{D094CAE6-2B2C-4E10-AD25-78C35C42DE47}" destId="{542AEA6F-1A61-4F2B-A90C-AAF493138A43}" srcOrd="0" destOrd="7" presId="urn:microsoft.com/office/officeart/2005/8/layout/hList1"/>
    <dgm:cxn modelId="{5DB075C4-BFB3-4307-BBA0-CA35BA7B45A9}" type="presOf" srcId="{B80DE5B0-8469-4260-9B1D-C87FDFCDCFC9}" destId="{6104A823-AE7F-46D1-97B3-CC230650521D}" srcOrd="0" destOrd="0" presId="urn:microsoft.com/office/officeart/2005/8/layout/hList1"/>
    <dgm:cxn modelId="{FC8ACEC6-B2E0-4E0D-869C-57719FF7EF4F}" type="presOf" srcId="{C954E728-E737-4B00-9CEF-0A7DFD720FFA}" destId="{542AEA6F-1A61-4F2B-A90C-AAF493138A43}" srcOrd="0" destOrd="8" presId="urn:microsoft.com/office/officeart/2005/8/layout/hList1"/>
    <dgm:cxn modelId="{641801C7-E99E-4427-9D15-C2B23DEBC890}" srcId="{B80DE5B0-8469-4260-9B1D-C87FDFCDCFC9}" destId="{3F4E84FC-F305-489D-AFFF-7DCC815D935C}" srcOrd="6" destOrd="0" parTransId="{56305390-7C33-492B-ACA4-6FD7234A3D80}" sibTransId="{5882D22B-704F-48E4-A3E9-DF97B227C5E4}"/>
    <dgm:cxn modelId="{067051C8-67A9-4CD1-9696-BE125BF3E680}" type="presOf" srcId="{A3D9DDCC-B890-4FAE-BD8C-7EAC84524EA9}" destId="{531313CE-8103-4104-8CDF-B62FD7D0EA3E}" srcOrd="0" destOrd="11" presId="urn:microsoft.com/office/officeart/2005/8/layout/hList1"/>
    <dgm:cxn modelId="{43783FCB-B2C5-41CC-8EDC-7C2ACCF19979}" srcId="{B80DE5B0-8469-4260-9B1D-C87FDFCDCFC9}" destId="{44C9C179-1D25-4342-84A6-A48998BB8886}" srcOrd="0" destOrd="0" parTransId="{D1C6B823-0736-4BF8-83AE-65656E2E90C4}" sibTransId="{F654771B-53CC-4187-B71C-1F0F827B8B0B}"/>
    <dgm:cxn modelId="{6898F9CB-D48F-4B48-967D-CDF3AB630479}" srcId="{B80DE5B0-8469-4260-9B1D-C87FDFCDCFC9}" destId="{C36419E3-9150-4010-AF22-3F74DE1A5E80}" srcOrd="9" destOrd="0" parTransId="{14A37678-5EC5-4056-8800-9B8B9007A932}" sibTransId="{5685C28A-6FA5-4A67-A623-6CC5DEDD2E9E}"/>
    <dgm:cxn modelId="{446315CD-1EA3-4268-A329-5385881547E7}" srcId="{A9A36BD5-A388-46BD-A474-52A5FA34FA6C}" destId="{ADFB676C-2627-4D62-9883-140702A7DA9C}" srcOrd="3" destOrd="0" parTransId="{D09DFB92-F5C3-4364-A5EC-C1C1BB33D553}" sibTransId="{0E59CBDB-50D8-4BD3-80A8-46117406EC35}"/>
    <dgm:cxn modelId="{D4DB0BD4-AF23-4810-836F-2D47D4654192}" type="presOf" srcId="{F1BBC728-147E-4BF0-876C-5D4915B6869E}" destId="{10308928-38C6-4326-A44D-68F3F012116F}" srcOrd="0" destOrd="9" presId="urn:microsoft.com/office/officeart/2005/8/layout/hList1"/>
    <dgm:cxn modelId="{00955EDB-3ADA-41EA-9575-1DB0A83DF72C}" srcId="{B80DE5B0-8469-4260-9B1D-C87FDFCDCFC9}" destId="{84F9F797-2FCA-4970-A666-BFD154F5A512}" srcOrd="1" destOrd="0" parTransId="{6FF7A0BE-2FDA-42CB-90B7-EA11259DC35D}" sibTransId="{DE5DFAD6-4D45-4AD0-A719-47FC3E3C29F3}"/>
    <dgm:cxn modelId="{A8E320DC-3107-42C6-8A6A-41842EA639A6}" srcId="{6300CCFC-F66E-4903-AA55-BD6E3AA7287E}" destId="{15A04E50-E63C-4826-9CA0-89F6C8B05D7D}" srcOrd="3" destOrd="0" parTransId="{1DBCFC83-C11C-48AD-B9C0-EF2A8AF19F61}" sibTransId="{2848E37D-8617-4A72-81E0-DF65A99157C8}"/>
    <dgm:cxn modelId="{2A9345DD-F568-443B-B9AB-D34D2C7BA6FB}" type="presOf" srcId="{6CC1AE3A-D722-4FCD-B0AC-901138570084}" destId="{542AEA6F-1A61-4F2B-A90C-AAF493138A43}" srcOrd="0" destOrd="13" presId="urn:microsoft.com/office/officeart/2005/8/layout/hList1"/>
    <dgm:cxn modelId="{1CDDEEDE-F737-49AF-90EA-54AAA4FDBE69}" srcId="{B80DE5B0-8469-4260-9B1D-C87FDFCDCFC9}" destId="{9CE33482-9F74-48E3-905E-47301672658F}" srcOrd="7" destOrd="0" parTransId="{E952B9BB-44C6-47A7-BC63-634A65373188}" sibTransId="{47748801-428E-4B54-8C72-38D8E714102A}"/>
    <dgm:cxn modelId="{255C5BE0-A195-441F-BC8F-D45BF47AA2E0}" type="presOf" srcId="{31FA2CD0-E6C8-45CC-B387-5ED2F7E88D17}" destId="{10308928-38C6-4326-A44D-68F3F012116F}" srcOrd="0" destOrd="10" presId="urn:microsoft.com/office/officeart/2005/8/layout/hList1"/>
    <dgm:cxn modelId="{B34C3EE2-697D-435A-AA05-69BF0559E8B9}" type="presOf" srcId="{43FB9486-9208-40FE-8FA7-6AB7EE0CA52D}" destId="{10308928-38C6-4326-A44D-68F3F012116F}" srcOrd="0" destOrd="7" presId="urn:microsoft.com/office/officeart/2005/8/layout/hList1"/>
    <dgm:cxn modelId="{420062EE-0249-4A26-A8A2-A9C2877BB01A}" srcId="{ADFB676C-2627-4D62-9883-140702A7DA9C}" destId="{0E8EBBC7-7DF4-41F5-B3EA-A66687787093}" srcOrd="1" destOrd="0" parTransId="{00244590-5E48-4A19-85F0-A0BD04627513}" sibTransId="{1014DD37-CF16-4D89-BC9C-E53A0D9E7924}"/>
    <dgm:cxn modelId="{42B32FEF-1958-4F74-B01B-F3AF8A4B8E8E}" type="presOf" srcId="{41163FDC-F4DC-4AA1-9FE6-813ACF0A7BAA}" destId="{4C3C4F47-ABD9-4ECA-902F-F58BF28639CA}" srcOrd="0" destOrd="2" presId="urn:microsoft.com/office/officeart/2005/8/layout/hList1"/>
    <dgm:cxn modelId="{E597D8F2-8799-4696-AFFF-535107431DD7}" srcId="{6300CCFC-F66E-4903-AA55-BD6E3AA7287E}" destId="{51B5C07B-00A4-4A24-917C-A26DC41F67ED}" srcOrd="0" destOrd="0" parTransId="{A5360D51-3BA8-47AA-843D-49B11EAFACBE}" sibTransId="{188E4A16-7A19-4B8A-8464-EA6ED371F2FA}"/>
    <dgm:cxn modelId="{586606FB-9A54-4FA8-BF58-807939658DAB}" type="presOf" srcId="{651B0B19-087E-421D-959D-B5677F72CA21}" destId="{10308928-38C6-4326-A44D-68F3F012116F}" srcOrd="0" destOrd="6" presId="urn:microsoft.com/office/officeart/2005/8/layout/hList1"/>
    <dgm:cxn modelId="{12DA1DFB-6BDE-48E0-B110-5CE2D0A7A76C}" type="presOf" srcId="{22954A56-B86D-4371-AAF2-C827CB0CF83C}" destId="{531313CE-8103-4104-8CDF-B62FD7D0EA3E}" srcOrd="0" destOrd="10" presId="urn:microsoft.com/office/officeart/2005/8/layout/hList1"/>
    <dgm:cxn modelId="{84842BFC-646F-4ED4-9DBF-D6A1DCFCD473}" srcId="{A9A36BD5-A388-46BD-A474-52A5FA34FA6C}" destId="{31629779-3E4E-479A-B821-736A3684637A}" srcOrd="2" destOrd="0" parTransId="{42EFCC2C-C527-43E1-9FC3-081EFA88B077}" sibTransId="{3CB1C7E0-3017-4189-8970-5BBFED4E043F}"/>
    <dgm:cxn modelId="{B9863AFF-C991-4C41-8A4E-35EE3EDC41A9}" type="presOf" srcId="{EECFB45B-C136-40F7-B3BC-DE3608A9E8A9}" destId="{10308928-38C6-4326-A44D-68F3F012116F}" srcOrd="0" destOrd="4" presId="urn:microsoft.com/office/officeart/2005/8/layout/hList1"/>
    <dgm:cxn modelId="{4EE5BFBE-050F-4051-AE90-A21A014EDC1A}" type="presParOf" srcId="{09BB12B2-63B6-4764-B40F-ADF0E91F5D8F}" destId="{F01922E2-F0C1-4845-A910-F740C2A8340E}" srcOrd="0" destOrd="0" presId="urn:microsoft.com/office/officeart/2005/8/layout/hList1"/>
    <dgm:cxn modelId="{0971807F-AB3A-49A4-A3CD-1CBB8A92DED1}" type="presParOf" srcId="{F01922E2-F0C1-4845-A910-F740C2A8340E}" destId="{6104A823-AE7F-46D1-97B3-CC230650521D}" srcOrd="0" destOrd="0" presId="urn:microsoft.com/office/officeart/2005/8/layout/hList1"/>
    <dgm:cxn modelId="{3ADC1CFF-3362-4E3F-A990-4A60FAA08207}" type="presParOf" srcId="{F01922E2-F0C1-4845-A910-F740C2A8340E}" destId="{531313CE-8103-4104-8CDF-B62FD7D0EA3E}" srcOrd="1" destOrd="0" presId="urn:microsoft.com/office/officeart/2005/8/layout/hList1"/>
    <dgm:cxn modelId="{E480E578-7F8F-4D6F-BEEC-8AC88749C4B6}" type="presParOf" srcId="{09BB12B2-63B6-4764-B40F-ADF0E91F5D8F}" destId="{06E8DE6D-C95B-47C0-BDBE-D84F0936E784}" srcOrd="1" destOrd="0" presId="urn:microsoft.com/office/officeart/2005/8/layout/hList1"/>
    <dgm:cxn modelId="{AD6C597C-BCA9-4143-B7D0-00763B624123}" type="presParOf" srcId="{09BB12B2-63B6-4764-B40F-ADF0E91F5D8F}" destId="{66465446-0686-45DC-B33A-FDBADE8F0E60}" srcOrd="2" destOrd="0" presId="urn:microsoft.com/office/officeart/2005/8/layout/hList1"/>
    <dgm:cxn modelId="{8B3982E5-A0E5-435B-AC3F-8479A694F117}" type="presParOf" srcId="{66465446-0686-45DC-B33A-FDBADE8F0E60}" destId="{6C6FE48E-E925-4113-89EF-20CB98371CD3}" srcOrd="0" destOrd="0" presId="urn:microsoft.com/office/officeart/2005/8/layout/hList1"/>
    <dgm:cxn modelId="{6B22C6B5-4D82-4AAD-B5D1-9EB8895FDC9C}" type="presParOf" srcId="{66465446-0686-45DC-B33A-FDBADE8F0E60}" destId="{10308928-38C6-4326-A44D-68F3F012116F}" srcOrd="1" destOrd="0" presId="urn:microsoft.com/office/officeart/2005/8/layout/hList1"/>
    <dgm:cxn modelId="{A02A28EE-F690-4B7D-ABEE-18FB4CE097A3}" type="presParOf" srcId="{09BB12B2-63B6-4764-B40F-ADF0E91F5D8F}" destId="{8827BBF1-EFAB-41C2-BE57-F9BFD411EFC4}" srcOrd="3" destOrd="0" presId="urn:microsoft.com/office/officeart/2005/8/layout/hList1"/>
    <dgm:cxn modelId="{84075E6F-23D1-4FA9-A730-625EFC1BF99B}" type="presParOf" srcId="{09BB12B2-63B6-4764-B40F-ADF0E91F5D8F}" destId="{E69A7B66-AD39-4367-8154-6A743F8F3497}" srcOrd="4" destOrd="0" presId="urn:microsoft.com/office/officeart/2005/8/layout/hList1"/>
    <dgm:cxn modelId="{B126A31C-62C8-4C2B-A2A6-346DF141B725}" type="presParOf" srcId="{E69A7B66-AD39-4367-8154-6A743F8F3497}" destId="{3932025C-41A4-44FC-A56B-900A7DE4096C}" srcOrd="0" destOrd="0" presId="urn:microsoft.com/office/officeart/2005/8/layout/hList1"/>
    <dgm:cxn modelId="{B86186B3-A090-4ECB-9163-A088F1257DF8}" type="presParOf" srcId="{E69A7B66-AD39-4367-8154-6A743F8F3497}" destId="{542AEA6F-1A61-4F2B-A90C-AAF493138A43}" srcOrd="1" destOrd="0" presId="urn:microsoft.com/office/officeart/2005/8/layout/hList1"/>
    <dgm:cxn modelId="{EC32FFCC-CDB0-45DA-AB1A-FFD45ECF09D6}" type="presParOf" srcId="{09BB12B2-63B6-4764-B40F-ADF0E91F5D8F}" destId="{87C99C11-B95E-4AF4-9232-B88BEA0631C8}" srcOrd="5" destOrd="0" presId="urn:microsoft.com/office/officeart/2005/8/layout/hList1"/>
    <dgm:cxn modelId="{FC51DDA3-AC1D-4750-90D9-8332676F298A}" type="presParOf" srcId="{09BB12B2-63B6-4764-B40F-ADF0E91F5D8F}" destId="{6BD17F2D-7EC2-4460-97D5-3B48108CDBD1}" srcOrd="6" destOrd="0" presId="urn:microsoft.com/office/officeart/2005/8/layout/hList1"/>
    <dgm:cxn modelId="{FFBE48FD-AA4B-4D16-8100-355FFEA223B1}" type="presParOf" srcId="{6BD17F2D-7EC2-4460-97D5-3B48108CDBD1}" destId="{6AE058EB-4226-40E3-BB84-6F4FBA395817}" srcOrd="0" destOrd="0" presId="urn:microsoft.com/office/officeart/2005/8/layout/hList1"/>
    <dgm:cxn modelId="{F74411F0-B009-48D8-8109-2195FC7C1B0C}" type="presParOf" srcId="{6BD17F2D-7EC2-4460-97D5-3B48108CDBD1}" destId="{4C3C4F47-ABD9-4ECA-902F-F58BF28639C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A36BD5-A388-46BD-A474-52A5FA34FA6C}" type="doc">
      <dgm:prSet loTypeId="urn:microsoft.com/office/officeart/2005/8/layout/hList1" loCatId="list" qsTypeId="urn:microsoft.com/office/officeart/2005/8/quickstyle/simple2" qsCatId="simple" csTypeId="urn:microsoft.com/office/officeart/2005/8/colors/accent0_3" csCatId="mainScheme" phldr="1"/>
      <dgm:spPr/>
      <dgm:t>
        <a:bodyPr/>
        <a:lstStyle/>
        <a:p>
          <a:endParaRPr lang="en-US"/>
        </a:p>
      </dgm:t>
    </dgm:pt>
    <dgm:pt modelId="{B80DE5B0-8469-4260-9B1D-C87FDFCDCFC9}">
      <dgm:prSet phldrT="[Text]"/>
      <dgm:spPr/>
      <dgm:t>
        <a:bodyPr/>
        <a:lstStyle/>
        <a:p>
          <a:r>
            <a:rPr lang="en-US" dirty="0"/>
            <a:t>CULTIVATION</a:t>
          </a:r>
        </a:p>
        <a:p>
          <a:r>
            <a:rPr lang="en-US" dirty="0"/>
            <a:t>(OPEN APRIL ‘22)</a:t>
          </a:r>
        </a:p>
      </dgm:t>
    </dgm:pt>
    <dgm:pt modelId="{88A3BE3F-BB54-4CA8-840B-D88484A3FA5B}" type="parTrans" cxnId="{72DD1B5D-92CA-4A5A-83E1-FC759BC74B86}">
      <dgm:prSet/>
      <dgm:spPr/>
      <dgm:t>
        <a:bodyPr/>
        <a:lstStyle/>
        <a:p>
          <a:endParaRPr lang="en-US"/>
        </a:p>
      </dgm:t>
    </dgm:pt>
    <dgm:pt modelId="{6E63F304-51D9-4ED1-9355-56E579B4F0F2}" type="sibTrans" cxnId="{72DD1B5D-92CA-4A5A-83E1-FC759BC74B86}">
      <dgm:prSet/>
      <dgm:spPr/>
      <dgm:t>
        <a:bodyPr/>
        <a:lstStyle/>
        <a:p>
          <a:endParaRPr lang="en-US"/>
        </a:p>
      </dgm:t>
    </dgm:pt>
    <dgm:pt modelId="{681DB113-303B-4295-9A45-5CC8131B0E09}">
      <dgm:prSet phldrT="[Text]"/>
      <dgm:spPr/>
      <dgm:t>
        <a:bodyPr/>
        <a:lstStyle/>
        <a:p>
          <a:r>
            <a:rPr lang="en-US" dirty="0"/>
            <a:t>MANUFACTURING</a:t>
          </a:r>
        </a:p>
        <a:p>
          <a:r>
            <a:rPr lang="en-US" dirty="0"/>
            <a:t>(OPEN JULY ‘22) </a:t>
          </a:r>
        </a:p>
      </dgm:t>
    </dgm:pt>
    <dgm:pt modelId="{E67EB36A-ABE0-411A-B839-9E2A200E4674}" type="parTrans" cxnId="{4D165EE6-F3E2-4889-8799-F4EEB1E2B785}">
      <dgm:prSet/>
      <dgm:spPr/>
      <dgm:t>
        <a:bodyPr/>
        <a:lstStyle/>
        <a:p>
          <a:endParaRPr lang="en-US"/>
        </a:p>
      </dgm:t>
    </dgm:pt>
    <dgm:pt modelId="{C6F02027-C06C-420D-B28F-A5BE1AFBB9AE}" type="sibTrans" cxnId="{4D165EE6-F3E2-4889-8799-F4EEB1E2B785}">
      <dgm:prSet/>
      <dgm:spPr/>
      <dgm:t>
        <a:bodyPr/>
        <a:lstStyle/>
        <a:p>
          <a:endParaRPr lang="en-US"/>
        </a:p>
      </dgm:t>
    </dgm:pt>
    <dgm:pt modelId="{44C9C179-1D25-4342-84A6-A48998BB8886}">
      <dgm:prSet/>
      <dgm:spPr/>
      <dgm:t>
        <a:bodyPr/>
        <a:lstStyle/>
        <a:p>
          <a:r>
            <a:rPr lang="en-US" dirty="0"/>
            <a:t>Cultivator licensees may grow cannabis plants, either outdoors or indoors. </a:t>
          </a:r>
        </a:p>
      </dgm:t>
    </dgm:pt>
    <dgm:pt modelId="{D1C6B823-0736-4BF8-83AE-65656E2E90C4}" type="parTrans" cxnId="{43783FCB-B2C5-41CC-8EDC-7C2ACCF19979}">
      <dgm:prSet/>
      <dgm:spPr/>
      <dgm:t>
        <a:bodyPr/>
        <a:lstStyle/>
        <a:p>
          <a:endParaRPr lang="en-US"/>
        </a:p>
      </dgm:t>
    </dgm:pt>
    <dgm:pt modelId="{F654771B-53CC-4187-B71C-1F0F827B8B0B}" type="sibTrans" cxnId="{43783FCB-B2C5-41CC-8EDC-7C2ACCF19979}">
      <dgm:prSet/>
      <dgm:spPr/>
      <dgm:t>
        <a:bodyPr/>
        <a:lstStyle/>
        <a:p>
          <a:endParaRPr lang="en-US"/>
        </a:p>
      </dgm:t>
    </dgm:pt>
    <dgm:pt modelId="{2E2C118F-BA19-46F4-B973-E4453388B0BF}">
      <dgm:prSet phldrT="[Text]"/>
      <dgm:spPr/>
      <dgm:t>
        <a:bodyPr/>
        <a:lstStyle/>
        <a:p>
          <a:r>
            <a:rPr lang="en-US" dirty="0"/>
            <a:t>Manufacturer licensees may produce cannabis products from cannabis plants, including edibles, oils, and other such products. </a:t>
          </a:r>
        </a:p>
      </dgm:t>
    </dgm:pt>
    <dgm:pt modelId="{50639620-F6A4-49D7-8445-E2118F07BDE9}" type="parTrans" cxnId="{D2344720-2202-4682-A873-E2E3BB8BBB89}">
      <dgm:prSet/>
      <dgm:spPr/>
      <dgm:t>
        <a:bodyPr/>
        <a:lstStyle/>
        <a:p>
          <a:endParaRPr lang="en-US"/>
        </a:p>
      </dgm:t>
    </dgm:pt>
    <dgm:pt modelId="{BB662047-98FF-4DCF-BD51-E5F27CB6C091}" type="sibTrans" cxnId="{D2344720-2202-4682-A873-E2E3BB8BBB89}">
      <dgm:prSet/>
      <dgm:spPr/>
      <dgm:t>
        <a:bodyPr/>
        <a:lstStyle/>
        <a:p>
          <a:endParaRPr lang="en-US"/>
        </a:p>
      </dgm:t>
    </dgm:pt>
    <dgm:pt modelId="{6300CCFC-F66E-4903-AA55-BD6E3AA7287E}">
      <dgm:prSet phldrT="[Text]"/>
      <dgm:spPr/>
      <dgm:t>
        <a:bodyPr/>
        <a:lstStyle/>
        <a:p>
          <a:r>
            <a:rPr lang="en-US" dirty="0"/>
            <a:t>TESTING LAB</a:t>
          </a:r>
        </a:p>
        <a:p>
          <a:r>
            <a:rPr lang="en-US" dirty="0"/>
            <a:t>(OPEN APRIL ‘22) </a:t>
          </a:r>
        </a:p>
      </dgm:t>
    </dgm:pt>
    <dgm:pt modelId="{11B8C8F6-7C0C-4B4B-BF84-19DE219D336A}" type="parTrans" cxnId="{19E7E188-D037-475C-B055-7DEFC9A341BF}">
      <dgm:prSet/>
      <dgm:spPr/>
      <dgm:t>
        <a:bodyPr/>
        <a:lstStyle/>
        <a:p>
          <a:endParaRPr lang="en-US"/>
        </a:p>
      </dgm:t>
    </dgm:pt>
    <dgm:pt modelId="{FDF5CBBA-0275-4E65-AD93-BC5987FA8340}" type="sibTrans" cxnId="{19E7E188-D037-475C-B055-7DEFC9A341BF}">
      <dgm:prSet/>
      <dgm:spPr/>
      <dgm:t>
        <a:bodyPr/>
        <a:lstStyle/>
        <a:p>
          <a:endParaRPr lang="en-US"/>
        </a:p>
      </dgm:t>
    </dgm:pt>
    <dgm:pt modelId="{51B5C07B-00A4-4A24-917C-A26DC41F67ED}">
      <dgm:prSet phldrT="[Text]"/>
      <dgm:spPr/>
      <dgm:t>
        <a:bodyPr/>
        <a:lstStyle/>
        <a:p>
          <a:r>
            <a:rPr lang="en-US" dirty="0"/>
            <a:t>Testing Laboratory licensees may test cannabis and cannabis products obtained from a licensed cannabis establishment, dispensary, or a member of the public. </a:t>
          </a:r>
        </a:p>
      </dgm:t>
    </dgm:pt>
    <dgm:pt modelId="{A5360D51-3BA8-47AA-843D-49B11EAFACBE}" type="parTrans" cxnId="{E597D8F2-8799-4696-AFFF-535107431DD7}">
      <dgm:prSet/>
      <dgm:spPr/>
      <dgm:t>
        <a:bodyPr/>
        <a:lstStyle/>
        <a:p>
          <a:endParaRPr lang="en-US"/>
        </a:p>
      </dgm:t>
    </dgm:pt>
    <dgm:pt modelId="{188E4A16-7A19-4B8A-8464-EA6ED371F2FA}" type="sibTrans" cxnId="{E597D8F2-8799-4696-AFFF-535107431DD7}">
      <dgm:prSet/>
      <dgm:spPr/>
      <dgm:t>
        <a:bodyPr/>
        <a:lstStyle/>
        <a:p>
          <a:endParaRPr lang="en-US"/>
        </a:p>
      </dgm:t>
    </dgm:pt>
    <dgm:pt modelId="{31629779-3E4E-479A-B821-736A3684637A}">
      <dgm:prSet phldrT="[Text]"/>
      <dgm:spPr/>
      <dgm:t>
        <a:bodyPr/>
        <a:lstStyle/>
        <a:p>
          <a:r>
            <a:rPr lang="en-US" dirty="0"/>
            <a:t>INTEGRATED</a:t>
          </a:r>
        </a:p>
        <a:p>
          <a:r>
            <a:rPr lang="en-US" dirty="0"/>
            <a:t>(OPEN APRIL ‘22) </a:t>
          </a:r>
        </a:p>
      </dgm:t>
    </dgm:pt>
    <dgm:pt modelId="{42EFCC2C-C527-43E1-9FC3-081EFA88B077}" type="parTrans" cxnId="{84842BFC-646F-4ED4-9DBF-D6A1DCFCD473}">
      <dgm:prSet/>
      <dgm:spPr/>
      <dgm:t>
        <a:bodyPr/>
        <a:lstStyle/>
        <a:p>
          <a:endParaRPr lang="en-US"/>
        </a:p>
      </dgm:t>
    </dgm:pt>
    <dgm:pt modelId="{3CB1C7E0-3017-4189-8970-5BBFED4E043F}" type="sibTrans" cxnId="{84842BFC-646F-4ED4-9DBF-D6A1DCFCD473}">
      <dgm:prSet/>
      <dgm:spPr/>
      <dgm:t>
        <a:bodyPr/>
        <a:lstStyle/>
        <a:p>
          <a:endParaRPr lang="en-US"/>
        </a:p>
      </dgm:t>
    </dgm:pt>
    <dgm:pt modelId="{2AD98C72-FDEB-4245-9A16-88EF7DF2E79B}">
      <dgm:prSet phldrT="[Text]"/>
      <dgm:spPr/>
      <dgm:t>
        <a:bodyPr/>
        <a:lstStyle/>
        <a:p>
          <a:r>
            <a:rPr lang="en-US" dirty="0"/>
            <a:t>Integrated Licensees may engage in the activities of each of the other license types listed above, but these licenses are only available to "an applicant and its affiliates that hold a dispensary registration on April 1, 2022."</a:t>
          </a:r>
        </a:p>
      </dgm:t>
    </dgm:pt>
    <dgm:pt modelId="{7719D93F-0A68-4C71-9FC6-74731595758C}" type="parTrans" cxnId="{699F4381-5988-4CB9-8B04-943ED3191B6D}">
      <dgm:prSet/>
      <dgm:spPr/>
      <dgm:t>
        <a:bodyPr/>
        <a:lstStyle/>
        <a:p>
          <a:endParaRPr lang="en-US"/>
        </a:p>
      </dgm:t>
    </dgm:pt>
    <dgm:pt modelId="{29EC02B7-A8F9-4F27-B020-F4243684C6E1}" type="sibTrans" cxnId="{699F4381-5988-4CB9-8B04-943ED3191B6D}">
      <dgm:prSet/>
      <dgm:spPr/>
      <dgm:t>
        <a:bodyPr/>
        <a:lstStyle/>
        <a:p>
          <a:endParaRPr lang="en-US"/>
        </a:p>
      </dgm:t>
    </dgm:pt>
    <dgm:pt modelId="{77A2CDC8-D154-439D-B90E-C7E4E74D8342}">
      <dgm:prSet phldrT="[Text]"/>
      <dgm:spPr/>
      <dgm:t>
        <a:bodyPr/>
        <a:lstStyle/>
        <a:p>
          <a:r>
            <a:rPr lang="en-US" dirty="0"/>
            <a:t>WHOLESALE</a:t>
          </a:r>
        </a:p>
        <a:p>
          <a:r>
            <a:rPr lang="en-US" dirty="0"/>
            <a:t>(OPEN JULY ‘22) </a:t>
          </a:r>
        </a:p>
      </dgm:t>
    </dgm:pt>
    <dgm:pt modelId="{CDDA543E-DAF4-446E-8F58-9DA3F8D1FC6D}" type="sibTrans" cxnId="{B78A1430-EF36-4E0C-B41A-C5BBF671EDE1}">
      <dgm:prSet/>
      <dgm:spPr/>
      <dgm:t>
        <a:bodyPr/>
        <a:lstStyle/>
        <a:p>
          <a:endParaRPr lang="en-US"/>
        </a:p>
      </dgm:t>
    </dgm:pt>
    <dgm:pt modelId="{1659423F-EAA3-4E60-8FEE-DA97397047C9}" type="parTrans" cxnId="{B78A1430-EF36-4E0C-B41A-C5BBF671EDE1}">
      <dgm:prSet/>
      <dgm:spPr/>
      <dgm:t>
        <a:bodyPr/>
        <a:lstStyle/>
        <a:p>
          <a:endParaRPr lang="en-US"/>
        </a:p>
      </dgm:t>
    </dgm:pt>
    <dgm:pt modelId="{64228BEF-F62C-4BA2-AEB8-E3C60C037E76}">
      <dgm:prSet phldrT="[Text]"/>
      <dgm:spPr/>
      <dgm:t>
        <a:bodyPr/>
        <a:lstStyle/>
        <a:p>
          <a:r>
            <a:rPr lang="en-US" dirty="0"/>
            <a:t>Wholesaler licensees may purchase cannabis and cannabis products from other licensees and sell them to licensees. </a:t>
          </a:r>
        </a:p>
      </dgm:t>
    </dgm:pt>
    <dgm:pt modelId="{AAFE4BE0-8BF4-44E3-AA6B-0529FCA98ACD}" type="sibTrans" cxnId="{C783FEAA-E36F-415D-8A0E-E059D7350957}">
      <dgm:prSet/>
      <dgm:spPr/>
      <dgm:t>
        <a:bodyPr/>
        <a:lstStyle/>
        <a:p>
          <a:endParaRPr lang="en-US"/>
        </a:p>
      </dgm:t>
    </dgm:pt>
    <dgm:pt modelId="{134AEACD-4128-4419-944C-2B4138ACEADA}" type="parTrans" cxnId="{C783FEAA-E36F-415D-8A0E-E059D7350957}">
      <dgm:prSet/>
      <dgm:spPr/>
      <dgm:t>
        <a:bodyPr/>
        <a:lstStyle/>
        <a:p>
          <a:endParaRPr lang="en-US"/>
        </a:p>
      </dgm:t>
    </dgm:pt>
    <dgm:pt modelId="{F9A65FC1-A070-48DD-8AF8-2ADA09BD8CEB}">
      <dgm:prSet phldrT="[Text]"/>
      <dgm:spPr/>
      <dgm:t>
        <a:bodyPr/>
        <a:lstStyle/>
        <a:p>
          <a:r>
            <a:rPr lang="en-US" dirty="0"/>
            <a:t>RETAIL</a:t>
          </a:r>
        </a:p>
        <a:p>
          <a:r>
            <a:rPr lang="en-US" dirty="0"/>
            <a:t>(OPEN SEPT ‘22)</a:t>
          </a:r>
        </a:p>
      </dgm:t>
    </dgm:pt>
    <dgm:pt modelId="{6E9EAAEE-A9D8-495A-B8AC-A060EA272558}" type="sibTrans" cxnId="{865EC43C-9697-4A7E-9306-3CA122708FBD}">
      <dgm:prSet/>
      <dgm:spPr/>
      <dgm:t>
        <a:bodyPr/>
        <a:lstStyle/>
        <a:p>
          <a:endParaRPr lang="en-US"/>
        </a:p>
      </dgm:t>
    </dgm:pt>
    <dgm:pt modelId="{32698738-0DF7-4C4E-AD1F-7519AD2115E5}" type="parTrans" cxnId="{865EC43C-9697-4A7E-9306-3CA122708FBD}">
      <dgm:prSet/>
      <dgm:spPr/>
      <dgm:t>
        <a:bodyPr/>
        <a:lstStyle/>
        <a:p>
          <a:endParaRPr lang="en-US"/>
        </a:p>
      </dgm:t>
    </dgm:pt>
    <dgm:pt modelId="{ADEF9941-2A1F-4C84-BAEA-F6218801AE9B}">
      <dgm:prSet phldrT="[Text]"/>
      <dgm:spPr/>
      <dgm:t>
        <a:bodyPr/>
        <a:lstStyle/>
        <a:p>
          <a:r>
            <a:rPr lang="en-US" dirty="0"/>
            <a:t>Retailer licensees may sell cannabis and cannabis products to the general public. </a:t>
          </a:r>
          <a:r>
            <a:rPr lang="en-US" u="sng" dirty="0"/>
            <a:t>No other license type may sell to the general public.</a:t>
          </a:r>
        </a:p>
      </dgm:t>
    </dgm:pt>
    <dgm:pt modelId="{B49CB5FC-CD90-40AA-B433-6CF0C8F5F0F3}" type="sibTrans" cxnId="{E47E0A37-DB94-474D-B989-2571FCC3F32C}">
      <dgm:prSet/>
      <dgm:spPr/>
      <dgm:t>
        <a:bodyPr/>
        <a:lstStyle/>
        <a:p>
          <a:endParaRPr lang="en-US"/>
        </a:p>
      </dgm:t>
    </dgm:pt>
    <dgm:pt modelId="{712EF77B-C22D-48EE-8200-2BF0B99E55EF}" type="parTrans" cxnId="{E47E0A37-DB94-474D-B989-2571FCC3F32C}">
      <dgm:prSet/>
      <dgm:spPr/>
      <dgm:t>
        <a:bodyPr/>
        <a:lstStyle/>
        <a:p>
          <a:endParaRPr lang="en-US"/>
        </a:p>
      </dgm:t>
    </dgm:pt>
    <dgm:pt modelId="{E24AF8E8-9FAB-4CE9-9268-FDCDD8DD4103}">
      <dgm:prSet/>
      <dgm:spPr/>
      <dgm:t>
        <a:bodyPr/>
        <a:lstStyle/>
        <a:p>
          <a:r>
            <a:rPr lang="en-US" dirty="0"/>
            <a:t>7 V.S.A. § 904</a:t>
          </a:r>
        </a:p>
      </dgm:t>
    </dgm:pt>
    <dgm:pt modelId="{0BD2061E-1ECD-407F-BEC9-B54EB7299E66}" type="parTrans" cxnId="{50D7594A-ED9F-4569-8CF2-CD883E4209AB}">
      <dgm:prSet/>
      <dgm:spPr/>
      <dgm:t>
        <a:bodyPr/>
        <a:lstStyle/>
        <a:p>
          <a:endParaRPr lang="en-US"/>
        </a:p>
      </dgm:t>
    </dgm:pt>
    <dgm:pt modelId="{FC547AC7-2108-40D9-B8A8-05A6DD5C476E}" type="sibTrans" cxnId="{50D7594A-ED9F-4569-8CF2-CD883E4209AB}">
      <dgm:prSet/>
      <dgm:spPr/>
      <dgm:t>
        <a:bodyPr/>
        <a:lstStyle/>
        <a:p>
          <a:endParaRPr lang="en-US"/>
        </a:p>
      </dgm:t>
    </dgm:pt>
    <dgm:pt modelId="{884234D0-9BC6-4122-9CFE-543EB653EB9B}">
      <dgm:prSet/>
      <dgm:spPr/>
      <dgm:t>
        <a:bodyPr/>
        <a:lstStyle/>
        <a:p>
          <a:endParaRPr lang="en-US" dirty="0"/>
        </a:p>
      </dgm:t>
    </dgm:pt>
    <dgm:pt modelId="{FE1B319C-0D32-408F-A6F3-877363F02225}" type="parTrans" cxnId="{3FC612B8-51CA-4D60-8A5F-705A3600D3C4}">
      <dgm:prSet/>
      <dgm:spPr/>
      <dgm:t>
        <a:bodyPr/>
        <a:lstStyle/>
        <a:p>
          <a:endParaRPr lang="en-US"/>
        </a:p>
      </dgm:t>
    </dgm:pt>
    <dgm:pt modelId="{096F078F-5B2F-4624-A22E-A5EB437AC0D7}" type="sibTrans" cxnId="{3FC612B8-51CA-4D60-8A5F-705A3600D3C4}">
      <dgm:prSet/>
      <dgm:spPr/>
      <dgm:t>
        <a:bodyPr/>
        <a:lstStyle/>
        <a:p>
          <a:endParaRPr lang="en-US"/>
        </a:p>
      </dgm:t>
    </dgm:pt>
    <dgm:pt modelId="{27253C00-8364-4E91-A386-AEA7FC33322D}">
      <dgm:prSet phldrT="[Text]"/>
      <dgm:spPr/>
      <dgm:t>
        <a:bodyPr/>
        <a:lstStyle/>
        <a:p>
          <a:endParaRPr lang="en-US" dirty="0"/>
        </a:p>
      </dgm:t>
    </dgm:pt>
    <dgm:pt modelId="{8856E14F-4FCC-488B-B8E4-7CF687A077B1}" type="parTrans" cxnId="{EE2B420E-A9FB-49D8-964A-CABDDAF9BFC6}">
      <dgm:prSet/>
      <dgm:spPr/>
      <dgm:t>
        <a:bodyPr/>
        <a:lstStyle/>
        <a:p>
          <a:endParaRPr lang="en-US"/>
        </a:p>
      </dgm:t>
    </dgm:pt>
    <dgm:pt modelId="{DD559FD7-EEF2-4463-91BA-BB76D7DED059}" type="sibTrans" cxnId="{EE2B420E-A9FB-49D8-964A-CABDDAF9BFC6}">
      <dgm:prSet/>
      <dgm:spPr/>
      <dgm:t>
        <a:bodyPr/>
        <a:lstStyle/>
        <a:p>
          <a:endParaRPr lang="en-US"/>
        </a:p>
      </dgm:t>
    </dgm:pt>
    <dgm:pt modelId="{B9CA4B17-7368-44E6-B86B-A95DE65E8584}">
      <dgm:prSet phldrT="[Text]"/>
      <dgm:spPr/>
      <dgm:t>
        <a:bodyPr/>
        <a:lstStyle/>
        <a:p>
          <a:r>
            <a:rPr lang="en-US" dirty="0"/>
            <a:t> 7 V.S.A. § 909</a:t>
          </a:r>
        </a:p>
      </dgm:t>
    </dgm:pt>
    <dgm:pt modelId="{F32FD19E-2CB6-49C8-A50A-47157264C0C9}" type="parTrans" cxnId="{5C044EEC-B550-412C-B0C6-9F64F69F1604}">
      <dgm:prSet/>
      <dgm:spPr/>
      <dgm:t>
        <a:bodyPr/>
        <a:lstStyle/>
        <a:p>
          <a:endParaRPr lang="en-US"/>
        </a:p>
      </dgm:t>
    </dgm:pt>
    <dgm:pt modelId="{DFDABC29-E2F2-4FD7-82E7-BA2A08E59D76}" type="sibTrans" cxnId="{5C044EEC-B550-412C-B0C6-9F64F69F1604}">
      <dgm:prSet/>
      <dgm:spPr/>
      <dgm:t>
        <a:bodyPr/>
        <a:lstStyle/>
        <a:p>
          <a:endParaRPr lang="en-US"/>
        </a:p>
      </dgm:t>
    </dgm:pt>
    <dgm:pt modelId="{60C48668-256A-4C4E-A34C-090EC2C0D5D4}">
      <dgm:prSet phldrT="[Text]"/>
      <dgm:spPr/>
      <dgm:t>
        <a:bodyPr/>
        <a:lstStyle/>
        <a:p>
          <a:r>
            <a:rPr lang="en-US" dirty="0"/>
            <a:t>7 V.S.A. § 906</a:t>
          </a:r>
        </a:p>
      </dgm:t>
    </dgm:pt>
    <dgm:pt modelId="{3DC83ACA-D75E-4D01-AADC-F5520376A18C}" type="parTrans" cxnId="{28E09DC7-F7F0-48AA-862B-4E2F5ADA1782}">
      <dgm:prSet/>
      <dgm:spPr/>
      <dgm:t>
        <a:bodyPr/>
        <a:lstStyle/>
        <a:p>
          <a:endParaRPr lang="en-US"/>
        </a:p>
      </dgm:t>
    </dgm:pt>
    <dgm:pt modelId="{F1B95F05-910E-4FBC-B59F-B03A220AB672}" type="sibTrans" cxnId="{28E09DC7-F7F0-48AA-862B-4E2F5ADA1782}">
      <dgm:prSet/>
      <dgm:spPr/>
      <dgm:t>
        <a:bodyPr/>
        <a:lstStyle/>
        <a:p>
          <a:endParaRPr lang="en-US"/>
        </a:p>
      </dgm:t>
    </dgm:pt>
    <dgm:pt modelId="{D519A17F-388D-4AF4-8811-9730BC571CEE}">
      <dgm:prSet phldrT="[Text]"/>
      <dgm:spPr/>
      <dgm:t>
        <a:bodyPr/>
        <a:lstStyle/>
        <a:p>
          <a:r>
            <a:rPr lang="en-US" dirty="0"/>
            <a:t>7 V.S.A. § 905</a:t>
          </a:r>
        </a:p>
      </dgm:t>
    </dgm:pt>
    <dgm:pt modelId="{55D436DF-1694-4475-B80E-8FA762BDF6D9}" type="parTrans" cxnId="{991FC2EF-9A48-4294-871F-7244ED087269}">
      <dgm:prSet/>
      <dgm:spPr/>
      <dgm:t>
        <a:bodyPr/>
        <a:lstStyle/>
        <a:p>
          <a:endParaRPr lang="en-US"/>
        </a:p>
      </dgm:t>
    </dgm:pt>
    <dgm:pt modelId="{AB8928E7-0B11-473B-8ACB-F9A0516C9F19}" type="sibTrans" cxnId="{991FC2EF-9A48-4294-871F-7244ED087269}">
      <dgm:prSet/>
      <dgm:spPr/>
      <dgm:t>
        <a:bodyPr/>
        <a:lstStyle/>
        <a:p>
          <a:endParaRPr lang="en-US"/>
        </a:p>
      </dgm:t>
    </dgm:pt>
    <dgm:pt modelId="{ACDF154B-2B25-4FD7-90F6-9517CCF45325}">
      <dgm:prSet phldrT="[Text]"/>
      <dgm:spPr/>
      <dgm:t>
        <a:bodyPr/>
        <a:lstStyle/>
        <a:p>
          <a:endParaRPr lang="en-US" dirty="0"/>
        </a:p>
      </dgm:t>
    </dgm:pt>
    <dgm:pt modelId="{00140478-6614-49F0-BFF9-F146C5AA3003}" type="parTrans" cxnId="{9785C472-68D1-45C6-BC22-A3E3BC98EFA2}">
      <dgm:prSet/>
      <dgm:spPr/>
      <dgm:t>
        <a:bodyPr/>
        <a:lstStyle/>
        <a:p>
          <a:endParaRPr lang="en-US"/>
        </a:p>
      </dgm:t>
    </dgm:pt>
    <dgm:pt modelId="{F25F9F89-6561-4689-BC2E-CA61D682ABF0}" type="sibTrans" cxnId="{9785C472-68D1-45C6-BC22-A3E3BC98EFA2}">
      <dgm:prSet/>
      <dgm:spPr/>
      <dgm:t>
        <a:bodyPr/>
        <a:lstStyle/>
        <a:p>
          <a:endParaRPr lang="en-US"/>
        </a:p>
      </dgm:t>
    </dgm:pt>
    <dgm:pt modelId="{03E527BE-D5A7-4C4A-8A13-01AF182F8216}">
      <dgm:prSet phldrT="[Text]"/>
      <dgm:spPr/>
      <dgm:t>
        <a:bodyPr/>
        <a:lstStyle/>
        <a:p>
          <a:endParaRPr lang="en-US" dirty="0"/>
        </a:p>
      </dgm:t>
    </dgm:pt>
    <dgm:pt modelId="{8579F47E-AF1F-4098-ABE2-EE2BC9396635}" type="parTrans" cxnId="{3ACC5FC3-ED11-4A0A-8C6F-D207182BEEA2}">
      <dgm:prSet/>
      <dgm:spPr/>
      <dgm:t>
        <a:bodyPr/>
        <a:lstStyle/>
        <a:p>
          <a:endParaRPr lang="en-US"/>
        </a:p>
      </dgm:t>
    </dgm:pt>
    <dgm:pt modelId="{F8A1C8DE-786F-465A-9472-E59E37C541C2}" type="sibTrans" cxnId="{3ACC5FC3-ED11-4A0A-8C6F-D207182BEEA2}">
      <dgm:prSet/>
      <dgm:spPr/>
      <dgm:t>
        <a:bodyPr/>
        <a:lstStyle/>
        <a:p>
          <a:endParaRPr lang="en-US"/>
        </a:p>
      </dgm:t>
    </dgm:pt>
    <dgm:pt modelId="{C37A48E1-5F89-4C42-85F7-1E1DDD275F9B}">
      <dgm:prSet phldrT="[Text]"/>
      <dgm:spPr/>
      <dgm:t>
        <a:bodyPr/>
        <a:lstStyle/>
        <a:p>
          <a:endParaRPr lang="en-US" dirty="0"/>
        </a:p>
      </dgm:t>
    </dgm:pt>
    <dgm:pt modelId="{BC69CC1F-5F85-4BFB-BA9A-256EAECC80DD}" type="parTrans" cxnId="{35A8A9D8-DF8F-421E-9B61-C56A39D23F97}">
      <dgm:prSet/>
      <dgm:spPr/>
      <dgm:t>
        <a:bodyPr/>
        <a:lstStyle/>
        <a:p>
          <a:endParaRPr lang="en-US"/>
        </a:p>
      </dgm:t>
    </dgm:pt>
    <dgm:pt modelId="{3683E08D-DEA4-4831-ADA0-4526E403D7C3}" type="sibTrans" cxnId="{35A8A9D8-DF8F-421E-9B61-C56A39D23F97}">
      <dgm:prSet/>
      <dgm:spPr/>
      <dgm:t>
        <a:bodyPr/>
        <a:lstStyle/>
        <a:p>
          <a:endParaRPr lang="en-US"/>
        </a:p>
      </dgm:t>
    </dgm:pt>
    <dgm:pt modelId="{DAA1392D-6133-4B84-88E9-3FEBACF6DBCF}">
      <dgm:prSet phldrT="[Text]"/>
      <dgm:spPr/>
      <dgm:t>
        <a:bodyPr/>
        <a:lstStyle/>
        <a:p>
          <a:endParaRPr lang="en-US" dirty="0"/>
        </a:p>
      </dgm:t>
    </dgm:pt>
    <dgm:pt modelId="{4FA893A9-5E4F-44D4-941B-9DA484607719}" type="parTrans" cxnId="{8F57810E-E972-4FB1-8004-82E13410FCDC}">
      <dgm:prSet/>
      <dgm:spPr/>
      <dgm:t>
        <a:bodyPr/>
        <a:lstStyle/>
        <a:p>
          <a:endParaRPr lang="en-US"/>
        </a:p>
      </dgm:t>
    </dgm:pt>
    <dgm:pt modelId="{0CDD4CF7-1BCE-4E62-AF1A-355DDA1B0E28}" type="sibTrans" cxnId="{8F57810E-E972-4FB1-8004-82E13410FCDC}">
      <dgm:prSet/>
      <dgm:spPr/>
      <dgm:t>
        <a:bodyPr/>
        <a:lstStyle/>
        <a:p>
          <a:endParaRPr lang="en-US"/>
        </a:p>
      </dgm:t>
    </dgm:pt>
    <dgm:pt modelId="{ED0D5B6D-1A86-4AC1-9B6A-7C0BE7913A2A}">
      <dgm:prSet phldrT="[Text]"/>
      <dgm:spPr/>
      <dgm:t>
        <a:bodyPr/>
        <a:lstStyle/>
        <a:p>
          <a:endParaRPr lang="en-US" dirty="0"/>
        </a:p>
      </dgm:t>
    </dgm:pt>
    <dgm:pt modelId="{39C7A48A-AF8A-4BD8-A857-77CB66010F8D}" type="parTrans" cxnId="{CD73B4A0-75EB-4CA0-81CA-7FB28C4D929E}">
      <dgm:prSet/>
      <dgm:spPr/>
      <dgm:t>
        <a:bodyPr/>
        <a:lstStyle/>
        <a:p>
          <a:endParaRPr lang="en-US"/>
        </a:p>
      </dgm:t>
    </dgm:pt>
    <dgm:pt modelId="{F47C1BF1-1719-4B9F-9F15-0A53B4686B24}" type="sibTrans" cxnId="{CD73B4A0-75EB-4CA0-81CA-7FB28C4D929E}">
      <dgm:prSet/>
      <dgm:spPr/>
      <dgm:t>
        <a:bodyPr/>
        <a:lstStyle/>
        <a:p>
          <a:endParaRPr lang="en-US"/>
        </a:p>
      </dgm:t>
    </dgm:pt>
    <dgm:pt modelId="{4B1A1FD4-D3C9-4473-A8F6-849BCAF0C558}">
      <dgm:prSet phldrT="[Text]"/>
      <dgm:spPr/>
      <dgm:t>
        <a:bodyPr/>
        <a:lstStyle/>
        <a:p>
          <a:endParaRPr lang="en-US" dirty="0"/>
        </a:p>
      </dgm:t>
    </dgm:pt>
    <dgm:pt modelId="{3BF16E9E-164F-4D39-B56C-6E9D3576508A}" type="parTrans" cxnId="{94F9AD8F-3CCD-4586-9FA0-6E8B0770D3D1}">
      <dgm:prSet/>
      <dgm:spPr/>
      <dgm:t>
        <a:bodyPr/>
        <a:lstStyle/>
        <a:p>
          <a:endParaRPr lang="en-US"/>
        </a:p>
      </dgm:t>
    </dgm:pt>
    <dgm:pt modelId="{F5DB8BED-67C7-457E-AF78-CF904D4D0DE6}" type="sibTrans" cxnId="{94F9AD8F-3CCD-4586-9FA0-6E8B0770D3D1}">
      <dgm:prSet/>
      <dgm:spPr/>
      <dgm:t>
        <a:bodyPr/>
        <a:lstStyle/>
        <a:p>
          <a:endParaRPr lang="en-US"/>
        </a:p>
      </dgm:t>
    </dgm:pt>
    <dgm:pt modelId="{F9532259-17E1-4746-89FE-A7752C172BAD}">
      <dgm:prSet phldrT="[Text]"/>
      <dgm:spPr/>
      <dgm:t>
        <a:bodyPr/>
        <a:lstStyle/>
        <a:p>
          <a:r>
            <a:rPr lang="en-US" dirty="0"/>
            <a:t>7 V.S.A. § 907. </a:t>
          </a:r>
        </a:p>
      </dgm:t>
    </dgm:pt>
    <dgm:pt modelId="{CE2F0AE2-DD8B-4BC3-B869-AA94F64D5B60}" type="parTrans" cxnId="{8BB0A4B0-B2C7-4EFD-A987-7C0AF006F17D}">
      <dgm:prSet/>
      <dgm:spPr/>
      <dgm:t>
        <a:bodyPr/>
        <a:lstStyle/>
        <a:p>
          <a:endParaRPr lang="en-US"/>
        </a:p>
      </dgm:t>
    </dgm:pt>
    <dgm:pt modelId="{5014DF96-AB9D-4539-9CE9-B33CBAF62907}" type="sibTrans" cxnId="{8BB0A4B0-B2C7-4EFD-A987-7C0AF006F17D}">
      <dgm:prSet/>
      <dgm:spPr/>
      <dgm:t>
        <a:bodyPr/>
        <a:lstStyle/>
        <a:p>
          <a:endParaRPr lang="en-US"/>
        </a:p>
      </dgm:t>
    </dgm:pt>
    <dgm:pt modelId="{95D04648-7C03-4CE3-8EBE-50CAFB39E23F}">
      <dgm:prSet phldrT="[Text]"/>
      <dgm:spPr/>
      <dgm:t>
        <a:bodyPr/>
        <a:lstStyle/>
        <a:p>
          <a:endParaRPr lang="en-US" dirty="0"/>
        </a:p>
      </dgm:t>
    </dgm:pt>
    <dgm:pt modelId="{E4ABC357-6F5F-40DD-9C26-3BAEF1C5DDB7}" type="parTrans" cxnId="{3B68A593-5BBA-4BB0-9639-EAF9318E4FFC}">
      <dgm:prSet/>
      <dgm:spPr/>
      <dgm:t>
        <a:bodyPr/>
        <a:lstStyle/>
        <a:p>
          <a:endParaRPr lang="en-US"/>
        </a:p>
      </dgm:t>
    </dgm:pt>
    <dgm:pt modelId="{CB4B29E2-DAEC-4A73-8F94-2183D6C57A8D}" type="sibTrans" cxnId="{3B68A593-5BBA-4BB0-9639-EAF9318E4FFC}">
      <dgm:prSet/>
      <dgm:spPr/>
      <dgm:t>
        <a:bodyPr/>
        <a:lstStyle/>
        <a:p>
          <a:endParaRPr lang="en-US"/>
        </a:p>
      </dgm:t>
    </dgm:pt>
    <dgm:pt modelId="{0C6D8BB1-36D2-4158-9A9F-029FC5B52782}">
      <dgm:prSet phldrT="[Text]"/>
      <dgm:spPr/>
      <dgm:t>
        <a:bodyPr/>
        <a:lstStyle/>
        <a:p>
          <a:endParaRPr lang="en-US" dirty="0"/>
        </a:p>
      </dgm:t>
    </dgm:pt>
    <dgm:pt modelId="{A76CF343-3504-436D-AE8B-4608B773BEEE}" type="parTrans" cxnId="{7EBDF421-B2B8-4AF5-A363-17CACE2D4F0B}">
      <dgm:prSet/>
      <dgm:spPr/>
      <dgm:t>
        <a:bodyPr/>
        <a:lstStyle/>
        <a:p>
          <a:endParaRPr lang="en-US"/>
        </a:p>
      </dgm:t>
    </dgm:pt>
    <dgm:pt modelId="{FBA239D3-976D-4BF8-9FCA-29BD4DB2EE0E}" type="sibTrans" cxnId="{7EBDF421-B2B8-4AF5-A363-17CACE2D4F0B}">
      <dgm:prSet/>
      <dgm:spPr/>
      <dgm:t>
        <a:bodyPr/>
        <a:lstStyle/>
        <a:p>
          <a:endParaRPr lang="en-US"/>
        </a:p>
      </dgm:t>
    </dgm:pt>
    <dgm:pt modelId="{C3A39D98-3498-4D44-8F17-136F9C6D7126}">
      <dgm:prSet phldrT="[Text]"/>
      <dgm:spPr/>
      <dgm:t>
        <a:bodyPr/>
        <a:lstStyle/>
        <a:p>
          <a:endParaRPr lang="en-US" dirty="0"/>
        </a:p>
      </dgm:t>
    </dgm:pt>
    <dgm:pt modelId="{D407FECC-ADA6-4F6E-A3D0-7422992783E1}" type="parTrans" cxnId="{892AAEA4-AEBC-4B51-B813-643B3F9575AA}">
      <dgm:prSet/>
      <dgm:spPr/>
      <dgm:t>
        <a:bodyPr/>
        <a:lstStyle/>
        <a:p>
          <a:endParaRPr lang="en-US"/>
        </a:p>
      </dgm:t>
    </dgm:pt>
    <dgm:pt modelId="{6A81A6BA-0DDD-4CA2-9449-8B92B1FDA6E7}" type="sibTrans" cxnId="{892AAEA4-AEBC-4B51-B813-643B3F9575AA}">
      <dgm:prSet/>
      <dgm:spPr/>
      <dgm:t>
        <a:bodyPr/>
        <a:lstStyle/>
        <a:p>
          <a:endParaRPr lang="en-US"/>
        </a:p>
      </dgm:t>
    </dgm:pt>
    <dgm:pt modelId="{CFB0A377-A713-4976-AF2A-B075A9BF4CCA}">
      <dgm:prSet phldrT="[Text]"/>
      <dgm:spPr/>
      <dgm:t>
        <a:bodyPr/>
        <a:lstStyle/>
        <a:p>
          <a:endParaRPr lang="en-US" dirty="0"/>
        </a:p>
      </dgm:t>
    </dgm:pt>
    <dgm:pt modelId="{C8E6A031-CEA5-4E2D-B9C9-F9B6E34D8880}" type="parTrans" cxnId="{F38767D3-63C0-442F-9875-4072B9C0653F}">
      <dgm:prSet/>
      <dgm:spPr/>
      <dgm:t>
        <a:bodyPr/>
        <a:lstStyle/>
        <a:p>
          <a:endParaRPr lang="en-US"/>
        </a:p>
      </dgm:t>
    </dgm:pt>
    <dgm:pt modelId="{B016D9DD-A710-4169-BF16-1ED392458F07}" type="sibTrans" cxnId="{F38767D3-63C0-442F-9875-4072B9C0653F}">
      <dgm:prSet/>
      <dgm:spPr/>
      <dgm:t>
        <a:bodyPr/>
        <a:lstStyle/>
        <a:p>
          <a:endParaRPr lang="en-US"/>
        </a:p>
      </dgm:t>
    </dgm:pt>
    <dgm:pt modelId="{6F8DEBAA-4A5B-4084-86D7-AE6A329105CE}">
      <dgm:prSet phldrT="[Text]"/>
      <dgm:spPr/>
      <dgm:t>
        <a:bodyPr/>
        <a:lstStyle/>
        <a:p>
          <a:endParaRPr lang="en-US" dirty="0"/>
        </a:p>
      </dgm:t>
    </dgm:pt>
    <dgm:pt modelId="{D8264DAF-8178-4104-92D7-6C5635AB88B0}" type="parTrans" cxnId="{0C77AA28-AED6-405F-BE74-B225E62F4E6B}">
      <dgm:prSet/>
      <dgm:spPr/>
      <dgm:t>
        <a:bodyPr/>
        <a:lstStyle/>
        <a:p>
          <a:endParaRPr lang="en-US"/>
        </a:p>
      </dgm:t>
    </dgm:pt>
    <dgm:pt modelId="{95C79E03-6534-4475-9BA2-A08B1151388D}" type="sibTrans" cxnId="{0C77AA28-AED6-405F-BE74-B225E62F4E6B}">
      <dgm:prSet/>
      <dgm:spPr/>
      <dgm:t>
        <a:bodyPr/>
        <a:lstStyle/>
        <a:p>
          <a:endParaRPr lang="en-US"/>
        </a:p>
      </dgm:t>
    </dgm:pt>
    <dgm:pt modelId="{6A4C7358-3A1E-4B9D-BE86-1D8992D399ED}">
      <dgm:prSet phldrT="[Text]"/>
      <dgm:spPr/>
      <dgm:t>
        <a:bodyPr/>
        <a:lstStyle/>
        <a:p>
          <a:endParaRPr lang="en-US" dirty="0"/>
        </a:p>
      </dgm:t>
    </dgm:pt>
    <dgm:pt modelId="{69F52C32-6086-46D4-B2C5-435ADBEF29E4}" type="parTrans" cxnId="{DF770742-9A4F-40BF-B42F-06D39DB8A500}">
      <dgm:prSet/>
      <dgm:spPr/>
      <dgm:t>
        <a:bodyPr/>
        <a:lstStyle/>
        <a:p>
          <a:endParaRPr lang="en-US"/>
        </a:p>
      </dgm:t>
    </dgm:pt>
    <dgm:pt modelId="{440D77C0-1CAA-4713-B3DF-C825EC77AE94}" type="sibTrans" cxnId="{DF770742-9A4F-40BF-B42F-06D39DB8A500}">
      <dgm:prSet/>
      <dgm:spPr/>
      <dgm:t>
        <a:bodyPr/>
        <a:lstStyle/>
        <a:p>
          <a:endParaRPr lang="en-US"/>
        </a:p>
      </dgm:t>
    </dgm:pt>
    <dgm:pt modelId="{A11CE9B4-3032-4C39-A9C8-E00372A57ADB}">
      <dgm:prSet phldrT="[Text]"/>
      <dgm:spPr/>
      <dgm:t>
        <a:bodyPr/>
        <a:lstStyle/>
        <a:p>
          <a:endParaRPr lang="en-US" dirty="0"/>
        </a:p>
      </dgm:t>
    </dgm:pt>
    <dgm:pt modelId="{B36AC75E-7E2A-47FA-B57B-17E93BD91823}" type="parTrans" cxnId="{4D955508-1D53-4E41-A283-5FEBE371CA25}">
      <dgm:prSet/>
      <dgm:spPr/>
      <dgm:t>
        <a:bodyPr/>
        <a:lstStyle/>
        <a:p>
          <a:endParaRPr lang="en-US"/>
        </a:p>
      </dgm:t>
    </dgm:pt>
    <dgm:pt modelId="{28075090-7AE9-4D63-9B3E-9A934E3DB61A}" type="sibTrans" cxnId="{4D955508-1D53-4E41-A283-5FEBE371CA25}">
      <dgm:prSet/>
      <dgm:spPr/>
      <dgm:t>
        <a:bodyPr/>
        <a:lstStyle/>
        <a:p>
          <a:endParaRPr lang="en-US"/>
        </a:p>
      </dgm:t>
    </dgm:pt>
    <dgm:pt modelId="{10634C4C-2024-4B1B-B26D-2FF61E8ADC3E}">
      <dgm:prSet phldrT="[Text]"/>
      <dgm:spPr/>
      <dgm:t>
        <a:bodyPr/>
        <a:lstStyle/>
        <a:p>
          <a:r>
            <a:rPr lang="en-US" dirty="0"/>
            <a:t>7 V.S.A. § 908</a:t>
          </a:r>
        </a:p>
      </dgm:t>
    </dgm:pt>
    <dgm:pt modelId="{1CEE1C59-C750-4FC5-891E-A4A3C635A817}" type="parTrans" cxnId="{980FD51D-3326-4A63-B794-47F0A68F6B6A}">
      <dgm:prSet/>
      <dgm:spPr/>
      <dgm:t>
        <a:bodyPr/>
        <a:lstStyle/>
        <a:p>
          <a:endParaRPr lang="en-US"/>
        </a:p>
      </dgm:t>
    </dgm:pt>
    <dgm:pt modelId="{54632C47-7641-476C-9A74-EA0FAA62B449}" type="sibTrans" cxnId="{980FD51D-3326-4A63-B794-47F0A68F6B6A}">
      <dgm:prSet/>
      <dgm:spPr/>
      <dgm:t>
        <a:bodyPr/>
        <a:lstStyle/>
        <a:p>
          <a:endParaRPr lang="en-US"/>
        </a:p>
      </dgm:t>
    </dgm:pt>
    <dgm:pt modelId="{443E29E3-4849-49DE-81E2-714AD59FC47F}">
      <dgm:prSet/>
      <dgm:spPr/>
      <dgm:t>
        <a:bodyPr/>
        <a:lstStyle/>
        <a:p>
          <a:endParaRPr lang="en-US" dirty="0"/>
        </a:p>
      </dgm:t>
    </dgm:pt>
    <dgm:pt modelId="{AF6804A2-9C27-4361-83F7-3CECD11ED873}" type="parTrans" cxnId="{EEDEA00E-1653-4D0A-8400-19057914EA57}">
      <dgm:prSet/>
      <dgm:spPr/>
      <dgm:t>
        <a:bodyPr/>
        <a:lstStyle/>
        <a:p>
          <a:endParaRPr lang="en-US"/>
        </a:p>
      </dgm:t>
    </dgm:pt>
    <dgm:pt modelId="{FB07EE13-4C67-4239-9D09-7F9B0321D9F6}" type="sibTrans" cxnId="{EEDEA00E-1653-4D0A-8400-19057914EA57}">
      <dgm:prSet/>
      <dgm:spPr/>
      <dgm:t>
        <a:bodyPr/>
        <a:lstStyle/>
        <a:p>
          <a:endParaRPr lang="en-US"/>
        </a:p>
      </dgm:t>
    </dgm:pt>
    <dgm:pt modelId="{460ED00A-176A-42BC-B213-81F855B0B690}">
      <dgm:prSet/>
      <dgm:spPr/>
      <dgm:t>
        <a:bodyPr/>
        <a:lstStyle/>
        <a:p>
          <a:endParaRPr lang="en-US" dirty="0"/>
        </a:p>
      </dgm:t>
    </dgm:pt>
    <dgm:pt modelId="{C97B8332-290A-4E77-8150-3081ED728F8A}" type="parTrans" cxnId="{74B36C1C-4F6E-4007-A8E4-5B20BC60647A}">
      <dgm:prSet/>
      <dgm:spPr/>
      <dgm:t>
        <a:bodyPr/>
        <a:lstStyle/>
        <a:p>
          <a:endParaRPr lang="en-US"/>
        </a:p>
      </dgm:t>
    </dgm:pt>
    <dgm:pt modelId="{0EF0CFF0-74E9-4454-9280-3F5F1CEA9ABE}" type="sibTrans" cxnId="{74B36C1C-4F6E-4007-A8E4-5B20BC60647A}">
      <dgm:prSet/>
      <dgm:spPr/>
      <dgm:t>
        <a:bodyPr/>
        <a:lstStyle/>
        <a:p>
          <a:endParaRPr lang="en-US"/>
        </a:p>
      </dgm:t>
    </dgm:pt>
    <dgm:pt modelId="{3F908693-7461-4BED-8717-B082058B8AD5}">
      <dgm:prSet/>
      <dgm:spPr/>
      <dgm:t>
        <a:bodyPr/>
        <a:lstStyle/>
        <a:p>
          <a:endParaRPr lang="en-US" dirty="0"/>
        </a:p>
      </dgm:t>
    </dgm:pt>
    <dgm:pt modelId="{BB533DAF-DF89-45F5-8C50-EF0509499168}" type="parTrans" cxnId="{A0AF08D8-C869-4C7C-AB6D-7B02871E7094}">
      <dgm:prSet/>
      <dgm:spPr/>
      <dgm:t>
        <a:bodyPr/>
        <a:lstStyle/>
        <a:p>
          <a:endParaRPr lang="en-US"/>
        </a:p>
      </dgm:t>
    </dgm:pt>
    <dgm:pt modelId="{961FC08E-B1B8-4425-801B-684AB5F1CAC0}" type="sibTrans" cxnId="{A0AF08D8-C869-4C7C-AB6D-7B02871E7094}">
      <dgm:prSet/>
      <dgm:spPr/>
      <dgm:t>
        <a:bodyPr/>
        <a:lstStyle/>
        <a:p>
          <a:endParaRPr lang="en-US"/>
        </a:p>
      </dgm:t>
    </dgm:pt>
    <dgm:pt modelId="{8EEDA82C-265C-4C5A-B154-9ACBC1AD35E9}">
      <dgm:prSet/>
      <dgm:spPr/>
      <dgm:t>
        <a:bodyPr/>
        <a:lstStyle/>
        <a:p>
          <a:endParaRPr lang="en-US" dirty="0"/>
        </a:p>
      </dgm:t>
    </dgm:pt>
    <dgm:pt modelId="{F0CBA232-1DF8-40E3-8D4A-DD3E2BABCFB4}" type="parTrans" cxnId="{05194A91-EF84-4266-94FA-13C4270F620C}">
      <dgm:prSet/>
      <dgm:spPr/>
      <dgm:t>
        <a:bodyPr/>
        <a:lstStyle/>
        <a:p>
          <a:endParaRPr lang="en-US"/>
        </a:p>
      </dgm:t>
    </dgm:pt>
    <dgm:pt modelId="{C140B456-B2E0-40DF-9DA9-298316B4FA25}" type="sibTrans" cxnId="{05194A91-EF84-4266-94FA-13C4270F620C}">
      <dgm:prSet/>
      <dgm:spPr/>
      <dgm:t>
        <a:bodyPr/>
        <a:lstStyle/>
        <a:p>
          <a:endParaRPr lang="en-US"/>
        </a:p>
      </dgm:t>
    </dgm:pt>
    <dgm:pt modelId="{F41A6AE7-CFF3-487D-A9AD-150838800505}">
      <dgm:prSet/>
      <dgm:spPr/>
      <dgm:t>
        <a:bodyPr/>
        <a:lstStyle/>
        <a:p>
          <a:endParaRPr lang="en-US" dirty="0"/>
        </a:p>
      </dgm:t>
    </dgm:pt>
    <dgm:pt modelId="{264C9E2B-1BE2-4A73-9677-6DB37B14BA98}" type="parTrans" cxnId="{8BE48C45-CAE3-43C7-B7F6-2A4942A21B80}">
      <dgm:prSet/>
      <dgm:spPr/>
      <dgm:t>
        <a:bodyPr/>
        <a:lstStyle/>
        <a:p>
          <a:endParaRPr lang="en-US"/>
        </a:p>
      </dgm:t>
    </dgm:pt>
    <dgm:pt modelId="{2320ACCA-69EA-4568-A955-A4899A18A8DC}" type="sibTrans" cxnId="{8BE48C45-CAE3-43C7-B7F6-2A4942A21B80}">
      <dgm:prSet/>
      <dgm:spPr/>
      <dgm:t>
        <a:bodyPr/>
        <a:lstStyle/>
        <a:p>
          <a:endParaRPr lang="en-US"/>
        </a:p>
      </dgm:t>
    </dgm:pt>
    <dgm:pt modelId="{7ADEC7CF-822E-4F69-9D89-309EBE8DBEE7}">
      <dgm:prSet/>
      <dgm:spPr/>
      <dgm:t>
        <a:bodyPr/>
        <a:lstStyle/>
        <a:p>
          <a:endParaRPr lang="en-US" dirty="0"/>
        </a:p>
      </dgm:t>
    </dgm:pt>
    <dgm:pt modelId="{3D22A640-34BD-4BC1-BC36-62FABB654AED}" type="parTrans" cxnId="{C0757653-BE0B-4C67-AA54-65CEF6E94D65}">
      <dgm:prSet/>
      <dgm:spPr/>
      <dgm:t>
        <a:bodyPr/>
        <a:lstStyle/>
        <a:p>
          <a:endParaRPr lang="en-US"/>
        </a:p>
      </dgm:t>
    </dgm:pt>
    <dgm:pt modelId="{3E81BBA4-AC62-47D9-9EE5-2AB2C727D161}" type="sibTrans" cxnId="{C0757653-BE0B-4C67-AA54-65CEF6E94D65}">
      <dgm:prSet/>
      <dgm:spPr/>
      <dgm:t>
        <a:bodyPr/>
        <a:lstStyle/>
        <a:p>
          <a:endParaRPr lang="en-US"/>
        </a:p>
      </dgm:t>
    </dgm:pt>
    <dgm:pt modelId="{09BB12B2-63B6-4764-B40F-ADF0E91F5D8F}" type="pres">
      <dgm:prSet presAssocID="{A9A36BD5-A388-46BD-A474-52A5FA34FA6C}" presName="Name0" presStyleCnt="0">
        <dgm:presLayoutVars>
          <dgm:dir/>
          <dgm:animLvl val="lvl"/>
          <dgm:resizeHandles val="exact"/>
        </dgm:presLayoutVars>
      </dgm:prSet>
      <dgm:spPr/>
    </dgm:pt>
    <dgm:pt modelId="{F01922E2-F0C1-4845-A910-F740C2A8340E}" type="pres">
      <dgm:prSet presAssocID="{B80DE5B0-8469-4260-9B1D-C87FDFCDCFC9}" presName="composite" presStyleCnt="0"/>
      <dgm:spPr/>
    </dgm:pt>
    <dgm:pt modelId="{6104A823-AE7F-46D1-97B3-CC230650521D}" type="pres">
      <dgm:prSet presAssocID="{B80DE5B0-8469-4260-9B1D-C87FDFCDCFC9}" presName="parTx" presStyleLbl="alignNode1" presStyleIdx="0" presStyleCnt="6">
        <dgm:presLayoutVars>
          <dgm:chMax val="0"/>
          <dgm:chPref val="0"/>
          <dgm:bulletEnabled val="1"/>
        </dgm:presLayoutVars>
      </dgm:prSet>
      <dgm:spPr/>
    </dgm:pt>
    <dgm:pt modelId="{531313CE-8103-4104-8CDF-B62FD7D0EA3E}" type="pres">
      <dgm:prSet presAssocID="{B80DE5B0-8469-4260-9B1D-C87FDFCDCFC9}" presName="desTx" presStyleLbl="alignAccFollowNode1" presStyleIdx="0" presStyleCnt="6">
        <dgm:presLayoutVars>
          <dgm:bulletEnabled val="1"/>
        </dgm:presLayoutVars>
      </dgm:prSet>
      <dgm:spPr/>
    </dgm:pt>
    <dgm:pt modelId="{06E8DE6D-C95B-47C0-BDBE-D84F0936E784}" type="pres">
      <dgm:prSet presAssocID="{6E63F304-51D9-4ED1-9355-56E579B4F0F2}" presName="space" presStyleCnt="0"/>
      <dgm:spPr/>
    </dgm:pt>
    <dgm:pt modelId="{66465446-0686-45DC-B33A-FDBADE8F0E60}" type="pres">
      <dgm:prSet presAssocID="{6300CCFC-F66E-4903-AA55-BD6E3AA7287E}" presName="composite" presStyleCnt="0"/>
      <dgm:spPr/>
    </dgm:pt>
    <dgm:pt modelId="{6C6FE48E-E925-4113-89EF-20CB98371CD3}" type="pres">
      <dgm:prSet presAssocID="{6300CCFC-F66E-4903-AA55-BD6E3AA7287E}" presName="parTx" presStyleLbl="alignNode1" presStyleIdx="1" presStyleCnt="6">
        <dgm:presLayoutVars>
          <dgm:chMax val="0"/>
          <dgm:chPref val="0"/>
          <dgm:bulletEnabled val="1"/>
        </dgm:presLayoutVars>
      </dgm:prSet>
      <dgm:spPr/>
    </dgm:pt>
    <dgm:pt modelId="{10308928-38C6-4326-A44D-68F3F012116F}" type="pres">
      <dgm:prSet presAssocID="{6300CCFC-F66E-4903-AA55-BD6E3AA7287E}" presName="desTx" presStyleLbl="alignAccFollowNode1" presStyleIdx="1" presStyleCnt="6">
        <dgm:presLayoutVars>
          <dgm:bulletEnabled val="1"/>
        </dgm:presLayoutVars>
      </dgm:prSet>
      <dgm:spPr/>
    </dgm:pt>
    <dgm:pt modelId="{8827BBF1-EFAB-41C2-BE57-F9BFD411EFC4}" type="pres">
      <dgm:prSet presAssocID="{FDF5CBBA-0275-4E65-AD93-BC5987FA8340}" presName="space" presStyleCnt="0"/>
      <dgm:spPr/>
    </dgm:pt>
    <dgm:pt modelId="{E69A7B66-AD39-4367-8154-6A743F8F3497}" type="pres">
      <dgm:prSet presAssocID="{31629779-3E4E-479A-B821-736A3684637A}" presName="composite" presStyleCnt="0"/>
      <dgm:spPr/>
    </dgm:pt>
    <dgm:pt modelId="{3932025C-41A4-44FC-A56B-900A7DE4096C}" type="pres">
      <dgm:prSet presAssocID="{31629779-3E4E-479A-B821-736A3684637A}" presName="parTx" presStyleLbl="alignNode1" presStyleIdx="2" presStyleCnt="6">
        <dgm:presLayoutVars>
          <dgm:chMax val="0"/>
          <dgm:chPref val="0"/>
          <dgm:bulletEnabled val="1"/>
        </dgm:presLayoutVars>
      </dgm:prSet>
      <dgm:spPr/>
    </dgm:pt>
    <dgm:pt modelId="{542AEA6F-1A61-4F2B-A90C-AAF493138A43}" type="pres">
      <dgm:prSet presAssocID="{31629779-3E4E-479A-B821-736A3684637A}" presName="desTx" presStyleLbl="alignAccFollowNode1" presStyleIdx="2" presStyleCnt="6">
        <dgm:presLayoutVars>
          <dgm:bulletEnabled val="1"/>
        </dgm:presLayoutVars>
      </dgm:prSet>
      <dgm:spPr/>
    </dgm:pt>
    <dgm:pt modelId="{D5A312DA-20E2-4BBB-86D0-3957E94FCB20}" type="pres">
      <dgm:prSet presAssocID="{3CB1C7E0-3017-4189-8970-5BBFED4E043F}" presName="space" presStyleCnt="0"/>
      <dgm:spPr/>
    </dgm:pt>
    <dgm:pt modelId="{3D026B87-010E-4447-A2C5-6CD7B32F6546}" type="pres">
      <dgm:prSet presAssocID="{681DB113-303B-4295-9A45-5CC8131B0E09}" presName="composite" presStyleCnt="0"/>
      <dgm:spPr/>
    </dgm:pt>
    <dgm:pt modelId="{163A5F1C-11D7-4586-8485-521959406982}" type="pres">
      <dgm:prSet presAssocID="{681DB113-303B-4295-9A45-5CC8131B0E09}" presName="parTx" presStyleLbl="alignNode1" presStyleIdx="3" presStyleCnt="6">
        <dgm:presLayoutVars>
          <dgm:chMax val="0"/>
          <dgm:chPref val="0"/>
          <dgm:bulletEnabled val="1"/>
        </dgm:presLayoutVars>
      </dgm:prSet>
      <dgm:spPr/>
    </dgm:pt>
    <dgm:pt modelId="{BCE736A1-C2C2-4DC0-8524-0BFE6AF0C392}" type="pres">
      <dgm:prSet presAssocID="{681DB113-303B-4295-9A45-5CC8131B0E09}" presName="desTx" presStyleLbl="alignAccFollowNode1" presStyleIdx="3" presStyleCnt="6">
        <dgm:presLayoutVars>
          <dgm:bulletEnabled val="1"/>
        </dgm:presLayoutVars>
      </dgm:prSet>
      <dgm:spPr/>
    </dgm:pt>
    <dgm:pt modelId="{C00029B9-6F5D-4908-AE2C-4AB87541A873}" type="pres">
      <dgm:prSet presAssocID="{C6F02027-C06C-420D-B28F-A5BE1AFBB9AE}" presName="space" presStyleCnt="0"/>
      <dgm:spPr/>
    </dgm:pt>
    <dgm:pt modelId="{694B0A4D-1DEA-4F05-B35F-DE7B76725ACB}" type="pres">
      <dgm:prSet presAssocID="{77A2CDC8-D154-439D-B90E-C7E4E74D8342}" presName="composite" presStyleCnt="0"/>
      <dgm:spPr/>
    </dgm:pt>
    <dgm:pt modelId="{5D5EEC29-7020-463F-A93E-E1E87124C6BD}" type="pres">
      <dgm:prSet presAssocID="{77A2CDC8-D154-439D-B90E-C7E4E74D8342}" presName="parTx" presStyleLbl="alignNode1" presStyleIdx="4" presStyleCnt="6">
        <dgm:presLayoutVars>
          <dgm:chMax val="0"/>
          <dgm:chPref val="0"/>
          <dgm:bulletEnabled val="1"/>
        </dgm:presLayoutVars>
      </dgm:prSet>
      <dgm:spPr/>
    </dgm:pt>
    <dgm:pt modelId="{37F8D554-5D5D-4626-9D29-3C8347D2D012}" type="pres">
      <dgm:prSet presAssocID="{77A2CDC8-D154-439D-B90E-C7E4E74D8342}" presName="desTx" presStyleLbl="alignAccFollowNode1" presStyleIdx="4" presStyleCnt="6">
        <dgm:presLayoutVars>
          <dgm:bulletEnabled val="1"/>
        </dgm:presLayoutVars>
      </dgm:prSet>
      <dgm:spPr/>
    </dgm:pt>
    <dgm:pt modelId="{9A7616B3-52BF-41EE-96D1-C5791547477F}" type="pres">
      <dgm:prSet presAssocID="{CDDA543E-DAF4-446E-8F58-9DA3F8D1FC6D}" presName="space" presStyleCnt="0"/>
      <dgm:spPr/>
    </dgm:pt>
    <dgm:pt modelId="{04F5ACF6-A47A-4C4F-84C1-02EC40AE0D5D}" type="pres">
      <dgm:prSet presAssocID="{F9A65FC1-A070-48DD-8AF8-2ADA09BD8CEB}" presName="composite" presStyleCnt="0"/>
      <dgm:spPr/>
    </dgm:pt>
    <dgm:pt modelId="{127B68D7-057D-44C3-8F1C-3CDE19563AAC}" type="pres">
      <dgm:prSet presAssocID="{F9A65FC1-A070-48DD-8AF8-2ADA09BD8CEB}" presName="parTx" presStyleLbl="alignNode1" presStyleIdx="5" presStyleCnt="6">
        <dgm:presLayoutVars>
          <dgm:chMax val="0"/>
          <dgm:chPref val="0"/>
          <dgm:bulletEnabled val="1"/>
        </dgm:presLayoutVars>
      </dgm:prSet>
      <dgm:spPr/>
    </dgm:pt>
    <dgm:pt modelId="{D13E1DF8-8035-4A07-8BE4-CFF3D2CA01DB}" type="pres">
      <dgm:prSet presAssocID="{F9A65FC1-A070-48DD-8AF8-2ADA09BD8CEB}" presName="desTx" presStyleLbl="alignAccFollowNode1" presStyleIdx="5" presStyleCnt="6">
        <dgm:presLayoutVars>
          <dgm:bulletEnabled val="1"/>
        </dgm:presLayoutVars>
      </dgm:prSet>
      <dgm:spPr/>
    </dgm:pt>
  </dgm:ptLst>
  <dgm:cxnLst>
    <dgm:cxn modelId="{97D5F705-93EB-46C2-949B-6795DFBA459E}" type="presOf" srcId="{D519A17F-388D-4AF4-8811-9730BC571CEE}" destId="{37F8D554-5D5D-4626-9D29-3C8347D2D012}" srcOrd="0" destOrd="6" presId="urn:microsoft.com/office/officeart/2005/8/layout/hList1"/>
    <dgm:cxn modelId="{4D955508-1D53-4E41-A283-5FEBE371CA25}" srcId="{681DB113-303B-4295-9A45-5CC8131B0E09}" destId="{A11CE9B4-3032-4C39-A9C8-E00372A57ADB}" srcOrd="4" destOrd="0" parTransId="{B36AC75E-7E2A-47FA-B57B-17E93BD91823}" sibTransId="{28075090-7AE9-4D63-9B3E-9A934E3DB61A}"/>
    <dgm:cxn modelId="{EE2B420E-A9FB-49D8-964A-CABDDAF9BFC6}" srcId="{6300CCFC-F66E-4903-AA55-BD6E3AA7287E}" destId="{27253C00-8364-4E91-A386-AEA7FC33322D}" srcOrd="1" destOrd="0" parTransId="{8856E14F-4FCC-488B-B8E4-7CF687A077B1}" sibTransId="{DD559FD7-EEF2-4463-91BA-BB76D7DED059}"/>
    <dgm:cxn modelId="{8F57810E-E972-4FB1-8004-82E13410FCDC}" srcId="{F9A65FC1-A070-48DD-8AF8-2ADA09BD8CEB}" destId="{DAA1392D-6133-4B84-88E9-3FEBACF6DBCF}" srcOrd="2" destOrd="0" parTransId="{4FA893A9-5E4F-44D4-941B-9DA484607719}" sibTransId="{0CDD4CF7-1BCE-4E62-AF1A-355DDA1B0E28}"/>
    <dgm:cxn modelId="{EEDEA00E-1653-4D0A-8400-19057914EA57}" srcId="{B80DE5B0-8469-4260-9B1D-C87FDFCDCFC9}" destId="{443E29E3-4849-49DE-81E2-714AD59FC47F}" srcOrd="2" destOrd="0" parTransId="{AF6804A2-9C27-4361-83F7-3CECD11ED873}" sibTransId="{FB07EE13-4C67-4239-9D09-7F9B0321D9F6}"/>
    <dgm:cxn modelId="{EE891419-2C97-4464-B6A3-D0E67200C48A}" type="presOf" srcId="{ED0D5B6D-1A86-4AC1-9B6A-7C0BE7913A2A}" destId="{D13E1DF8-8035-4A07-8BE4-CFF3D2CA01DB}" srcOrd="0" destOrd="3" presId="urn:microsoft.com/office/officeart/2005/8/layout/hList1"/>
    <dgm:cxn modelId="{74B36C1C-4F6E-4007-A8E4-5B20BC60647A}" srcId="{B80DE5B0-8469-4260-9B1D-C87FDFCDCFC9}" destId="{460ED00A-176A-42BC-B213-81F855B0B690}" srcOrd="3" destOrd="0" parTransId="{C97B8332-290A-4E77-8150-3081ED728F8A}" sibTransId="{0EF0CFF0-74E9-4454-9280-3F5F1CEA9ABE}"/>
    <dgm:cxn modelId="{980FD51D-3326-4A63-B794-47F0A68F6B6A}" srcId="{6300CCFC-F66E-4903-AA55-BD6E3AA7287E}" destId="{10634C4C-2024-4B1B-B26D-2FF61E8ADC3E}" srcOrd="2" destOrd="0" parTransId="{1CEE1C59-C750-4FC5-891E-A4A3C635A817}" sibTransId="{54632C47-7641-476C-9A74-EA0FAA62B449}"/>
    <dgm:cxn modelId="{2FA43D20-B9A8-4E74-9337-684E1FEEF81B}" type="presOf" srcId="{31629779-3E4E-479A-B821-736A3684637A}" destId="{3932025C-41A4-44FC-A56B-900A7DE4096C}" srcOrd="0" destOrd="0" presId="urn:microsoft.com/office/officeart/2005/8/layout/hList1"/>
    <dgm:cxn modelId="{D2344720-2202-4682-A873-E2E3BB8BBB89}" srcId="{681DB113-303B-4295-9A45-5CC8131B0E09}" destId="{2E2C118F-BA19-46F4-B973-E4453388B0BF}" srcOrd="0" destOrd="0" parTransId="{50639620-F6A4-49D7-8445-E2118F07BDE9}" sibTransId="{BB662047-98FF-4DCF-BD51-E5F27CB6C091}"/>
    <dgm:cxn modelId="{7EBDF421-B2B8-4AF5-A363-17CACE2D4F0B}" srcId="{77A2CDC8-D154-439D-B90E-C7E4E74D8342}" destId="{0C6D8BB1-36D2-4158-9A9F-029FC5B52782}" srcOrd="3" destOrd="0" parTransId="{A76CF343-3504-436D-AE8B-4608B773BEEE}" sibTransId="{FBA239D3-976D-4BF8-9FCA-29BD4DB2EE0E}"/>
    <dgm:cxn modelId="{0C77AA28-AED6-405F-BE74-B225E62F4E6B}" srcId="{681DB113-303B-4295-9A45-5CC8131B0E09}" destId="{6F8DEBAA-4A5B-4084-86D7-AE6A329105CE}" srcOrd="2" destOrd="0" parTransId="{D8264DAF-8178-4104-92D7-6C5635AB88B0}" sibTransId="{95C79E03-6534-4475-9BA2-A08B1151388D}"/>
    <dgm:cxn modelId="{B49AA82C-0D31-4B50-9330-8EB08182D447}" type="presOf" srcId="{C37A48E1-5F89-4C42-85F7-1E1DDD275F9B}" destId="{D13E1DF8-8035-4A07-8BE4-CFF3D2CA01DB}" srcOrd="0" destOrd="1" presId="urn:microsoft.com/office/officeart/2005/8/layout/hList1"/>
    <dgm:cxn modelId="{B78A1430-EF36-4E0C-B41A-C5BBF671EDE1}" srcId="{A9A36BD5-A388-46BD-A474-52A5FA34FA6C}" destId="{77A2CDC8-D154-439D-B90E-C7E4E74D8342}" srcOrd="4" destOrd="0" parTransId="{1659423F-EAA3-4E60-8FEE-DA97397047C9}" sibTransId="{CDDA543E-DAF4-446E-8F58-9DA3F8D1FC6D}"/>
    <dgm:cxn modelId="{E47E0A37-DB94-474D-B989-2571FCC3F32C}" srcId="{F9A65FC1-A070-48DD-8AF8-2ADA09BD8CEB}" destId="{ADEF9941-2A1F-4C84-BAEA-F6218801AE9B}" srcOrd="0" destOrd="0" parTransId="{712EF77B-C22D-48EE-8200-2BF0B99E55EF}" sibTransId="{B49CB5FC-CD90-40AA-B433-6CF0C8F5F0F3}"/>
    <dgm:cxn modelId="{5A550138-E223-4B03-B94F-178A732977A5}" type="presOf" srcId="{03E527BE-D5A7-4C4A-8A13-01AF182F8216}" destId="{37F8D554-5D5D-4626-9D29-3C8347D2D012}" srcOrd="0" destOrd="1" presId="urn:microsoft.com/office/officeart/2005/8/layout/hList1"/>
    <dgm:cxn modelId="{CDD79F3B-66CE-419B-9EC4-F40D0D8D59E3}" type="presOf" srcId="{443E29E3-4849-49DE-81E2-714AD59FC47F}" destId="{531313CE-8103-4104-8CDF-B62FD7D0EA3E}" srcOrd="0" destOrd="2" presId="urn:microsoft.com/office/officeart/2005/8/layout/hList1"/>
    <dgm:cxn modelId="{865EC43C-9697-4A7E-9306-3CA122708FBD}" srcId="{A9A36BD5-A388-46BD-A474-52A5FA34FA6C}" destId="{F9A65FC1-A070-48DD-8AF8-2ADA09BD8CEB}" srcOrd="5" destOrd="0" parTransId="{32698738-0DF7-4C4E-AD1F-7519AD2115E5}" sibTransId="{6E9EAAEE-A9D8-495A-B8AC-A060EA272558}"/>
    <dgm:cxn modelId="{6A5BD73C-2E32-43F9-8D6F-F551EEF7EFED}" type="presOf" srcId="{4B1A1FD4-D3C9-4473-A8F6-849BCAF0C558}" destId="{D13E1DF8-8035-4A07-8BE4-CFF3D2CA01DB}" srcOrd="0" destOrd="4" presId="urn:microsoft.com/office/officeart/2005/8/layout/hList1"/>
    <dgm:cxn modelId="{662B313E-6A5F-4C08-8B4F-5FBC6CECF227}" type="presOf" srcId="{44C9C179-1D25-4342-84A6-A48998BB8886}" destId="{531313CE-8103-4104-8CDF-B62FD7D0EA3E}" srcOrd="0" destOrd="0" presId="urn:microsoft.com/office/officeart/2005/8/layout/hList1"/>
    <dgm:cxn modelId="{72DD1B5D-92CA-4A5A-83E1-FC759BC74B86}" srcId="{A9A36BD5-A388-46BD-A474-52A5FA34FA6C}" destId="{B80DE5B0-8469-4260-9B1D-C87FDFCDCFC9}" srcOrd="0" destOrd="0" parTransId="{88A3BE3F-BB54-4CA8-840B-D88484A3FA5B}" sibTransId="{6E63F304-51D9-4ED1-9355-56E579B4F0F2}"/>
    <dgm:cxn modelId="{C9BB4141-2397-4EB8-A918-21AEC6CC43B2}" type="presOf" srcId="{2AD98C72-FDEB-4245-9A16-88EF7DF2E79B}" destId="{542AEA6F-1A61-4F2B-A90C-AAF493138A43}" srcOrd="0" destOrd="0" presId="urn:microsoft.com/office/officeart/2005/8/layout/hList1"/>
    <dgm:cxn modelId="{DF770742-9A4F-40BF-B42F-06D39DB8A500}" srcId="{681DB113-303B-4295-9A45-5CC8131B0E09}" destId="{6A4C7358-3A1E-4B9D-BE86-1D8992D399ED}" srcOrd="3" destOrd="0" parTransId="{69F52C32-6086-46D4-B2C5-435ADBEF29E4}" sibTransId="{440D77C0-1CAA-4713-B3DF-C825EC77AE94}"/>
    <dgm:cxn modelId="{7C4DF642-A1FF-4EA3-8DFB-53B66031C5C3}" type="presOf" srcId="{A9A36BD5-A388-46BD-A474-52A5FA34FA6C}" destId="{09BB12B2-63B6-4764-B40F-ADF0E91F5D8F}" srcOrd="0" destOrd="0" presId="urn:microsoft.com/office/officeart/2005/8/layout/hList1"/>
    <dgm:cxn modelId="{8BE48C45-CAE3-43C7-B7F6-2A4942A21B80}" srcId="{B80DE5B0-8469-4260-9B1D-C87FDFCDCFC9}" destId="{F41A6AE7-CFF3-487D-A9AD-150838800505}" srcOrd="6" destOrd="0" parTransId="{264C9E2B-1BE2-4A73-9677-6DB37B14BA98}" sibTransId="{2320ACCA-69EA-4568-A955-A4899A18A8DC}"/>
    <dgm:cxn modelId="{E2089C68-92E3-41D9-897D-CBD440D261D3}" type="presOf" srcId="{27253C00-8364-4E91-A386-AEA7FC33322D}" destId="{10308928-38C6-4326-A44D-68F3F012116F}" srcOrd="0" destOrd="1" presId="urn:microsoft.com/office/officeart/2005/8/layout/hList1"/>
    <dgm:cxn modelId="{B9B70469-1597-4480-80E7-34E880B6FED8}" type="presOf" srcId="{10634C4C-2024-4B1B-B26D-2FF61E8ADC3E}" destId="{10308928-38C6-4326-A44D-68F3F012116F}" srcOrd="0" destOrd="2" presId="urn:microsoft.com/office/officeart/2005/8/layout/hList1"/>
    <dgm:cxn modelId="{50D7594A-ED9F-4569-8CF2-CD883E4209AB}" srcId="{B80DE5B0-8469-4260-9B1D-C87FDFCDCFC9}" destId="{E24AF8E8-9FAB-4CE9-9268-FDCDD8DD4103}" srcOrd="8" destOrd="0" parTransId="{0BD2061E-1ECD-407F-BEC9-B54EB7299E66}" sibTransId="{FC547AC7-2108-40D9-B8A8-05A6DD5C476E}"/>
    <dgm:cxn modelId="{95457E6B-A747-4E03-B5E7-BA73A08876A5}" type="presOf" srcId="{ADEF9941-2A1F-4C84-BAEA-F6218801AE9B}" destId="{D13E1DF8-8035-4A07-8BE4-CFF3D2CA01DB}" srcOrd="0" destOrd="0" presId="urn:microsoft.com/office/officeart/2005/8/layout/hList1"/>
    <dgm:cxn modelId="{7E8BE54F-DD7B-4E06-B387-9095F838FF13}" type="presOf" srcId="{681DB113-303B-4295-9A45-5CC8131B0E09}" destId="{163A5F1C-11D7-4586-8485-521959406982}" srcOrd="0" destOrd="0" presId="urn:microsoft.com/office/officeart/2005/8/layout/hList1"/>
    <dgm:cxn modelId="{9785C472-68D1-45C6-BC22-A3E3BC98EFA2}" srcId="{681DB113-303B-4295-9A45-5CC8131B0E09}" destId="{ACDF154B-2B25-4FD7-90F6-9517CCF45325}" srcOrd="1" destOrd="0" parTransId="{00140478-6614-49F0-BFF9-F146C5AA3003}" sibTransId="{F25F9F89-6561-4689-BC2E-CA61D682ABF0}"/>
    <dgm:cxn modelId="{C0757653-BE0B-4C67-AA54-65CEF6E94D65}" srcId="{B80DE5B0-8469-4260-9B1D-C87FDFCDCFC9}" destId="{7ADEC7CF-822E-4F69-9D89-309EBE8DBEE7}" srcOrd="7" destOrd="0" parTransId="{3D22A640-34BD-4BC1-BC36-62FABB654AED}" sibTransId="{3E81BBA4-AC62-47D9-9EE5-2AB2C727D161}"/>
    <dgm:cxn modelId="{0DB3EC58-76F1-423F-8D62-7FBF3B21A220}" type="presOf" srcId="{E24AF8E8-9FAB-4CE9-9268-FDCDD8DD4103}" destId="{531313CE-8103-4104-8CDF-B62FD7D0EA3E}" srcOrd="0" destOrd="8" presId="urn:microsoft.com/office/officeart/2005/8/layout/hList1"/>
    <dgm:cxn modelId="{D1923B5A-4251-4CF7-85AF-CF9737F9025B}" type="presOf" srcId="{6300CCFC-F66E-4903-AA55-BD6E3AA7287E}" destId="{6C6FE48E-E925-4113-89EF-20CB98371CD3}" srcOrd="0" destOrd="0" presId="urn:microsoft.com/office/officeart/2005/8/layout/hList1"/>
    <dgm:cxn modelId="{699F4381-5988-4CB9-8B04-943ED3191B6D}" srcId="{31629779-3E4E-479A-B821-736A3684637A}" destId="{2AD98C72-FDEB-4245-9A16-88EF7DF2E79B}" srcOrd="0" destOrd="0" parTransId="{7719D93F-0A68-4C71-9FC6-74731595758C}" sibTransId="{29EC02B7-A8F9-4F27-B020-F4243684C6E1}"/>
    <dgm:cxn modelId="{05B45681-69CD-453E-9010-141ED4B1255F}" type="presOf" srcId="{460ED00A-176A-42BC-B213-81F855B0B690}" destId="{531313CE-8103-4104-8CDF-B62FD7D0EA3E}" srcOrd="0" destOrd="3" presId="urn:microsoft.com/office/officeart/2005/8/layout/hList1"/>
    <dgm:cxn modelId="{C410BD83-D755-4AFD-A7C6-AFA0FFE34CF4}" type="presOf" srcId="{8EEDA82C-265C-4C5A-B154-9ACBC1AD35E9}" destId="{531313CE-8103-4104-8CDF-B62FD7D0EA3E}" srcOrd="0" destOrd="5" presId="urn:microsoft.com/office/officeart/2005/8/layout/hList1"/>
    <dgm:cxn modelId="{6BF5AE86-A55D-419A-A853-8028828D18FB}" type="presOf" srcId="{0C6D8BB1-36D2-4158-9A9F-029FC5B52782}" destId="{37F8D554-5D5D-4626-9D29-3C8347D2D012}" srcOrd="0" destOrd="3" presId="urn:microsoft.com/office/officeart/2005/8/layout/hList1"/>
    <dgm:cxn modelId="{19E7E188-D037-475C-B055-7DEFC9A341BF}" srcId="{A9A36BD5-A388-46BD-A474-52A5FA34FA6C}" destId="{6300CCFC-F66E-4903-AA55-BD6E3AA7287E}" srcOrd="1" destOrd="0" parTransId="{11B8C8F6-7C0C-4B4B-BF84-19DE219D336A}" sibTransId="{FDF5CBBA-0275-4E65-AD93-BC5987FA8340}"/>
    <dgm:cxn modelId="{3C784E8A-3F59-4884-AB45-62CF850A8259}" type="presOf" srcId="{DAA1392D-6133-4B84-88E9-3FEBACF6DBCF}" destId="{D13E1DF8-8035-4A07-8BE4-CFF3D2CA01DB}" srcOrd="0" destOrd="2" presId="urn:microsoft.com/office/officeart/2005/8/layout/hList1"/>
    <dgm:cxn modelId="{94F9AD8F-3CCD-4586-9FA0-6E8B0770D3D1}" srcId="{F9A65FC1-A070-48DD-8AF8-2ADA09BD8CEB}" destId="{4B1A1FD4-D3C9-4473-A8F6-849BCAF0C558}" srcOrd="4" destOrd="0" parTransId="{3BF16E9E-164F-4D39-B56C-6E9D3576508A}" sibTransId="{F5DB8BED-67C7-457E-AF78-CF904D4D0DE6}"/>
    <dgm:cxn modelId="{7A360490-5195-4D7D-A476-55D8A02EE083}" type="presOf" srcId="{51B5C07B-00A4-4A24-917C-A26DC41F67ED}" destId="{10308928-38C6-4326-A44D-68F3F012116F}" srcOrd="0" destOrd="0" presId="urn:microsoft.com/office/officeart/2005/8/layout/hList1"/>
    <dgm:cxn modelId="{05194A91-EF84-4266-94FA-13C4270F620C}" srcId="{B80DE5B0-8469-4260-9B1D-C87FDFCDCFC9}" destId="{8EEDA82C-265C-4C5A-B154-9ACBC1AD35E9}" srcOrd="5" destOrd="0" parTransId="{F0CBA232-1DF8-40E3-8D4A-DD3E2BABCFB4}" sibTransId="{C140B456-B2E0-40DF-9DA9-298316B4FA25}"/>
    <dgm:cxn modelId="{3B68A593-5BBA-4BB0-9639-EAF9318E4FFC}" srcId="{77A2CDC8-D154-439D-B90E-C7E4E74D8342}" destId="{95D04648-7C03-4CE3-8EBE-50CAFB39E23F}" srcOrd="2" destOrd="0" parTransId="{E4ABC357-6F5F-40DD-9C26-3BAEF1C5DDB7}" sibTransId="{CB4B29E2-DAEC-4A73-8F94-2183D6C57A8D}"/>
    <dgm:cxn modelId="{CD73B4A0-75EB-4CA0-81CA-7FB28C4D929E}" srcId="{F9A65FC1-A070-48DD-8AF8-2ADA09BD8CEB}" destId="{ED0D5B6D-1A86-4AC1-9B6A-7C0BE7913A2A}" srcOrd="3" destOrd="0" parTransId="{39C7A48A-AF8A-4BD8-A857-77CB66010F8D}" sibTransId="{F47C1BF1-1719-4B9F-9F15-0A53B4686B24}"/>
    <dgm:cxn modelId="{8C0CC3A2-17A5-46BD-A653-927E6307BE3D}" type="presOf" srcId="{77A2CDC8-D154-439D-B90E-C7E4E74D8342}" destId="{5D5EEC29-7020-463F-A93E-E1E87124C6BD}" srcOrd="0" destOrd="0" presId="urn:microsoft.com/office/officeart/2005/8/layout/hList1"/>
    <dgm:cxn modelId="{CB27D0A3-9D15-4385-BC73-830A9CF504B9}" type="presOf" srcId="{C3A39D98-3498-4D44-8F17-136F9C6D7126}" destId="{37F8D554-5D5D-4626-9D29-3C8347D2D012}" srcOrd="0" destOrd="4" presId="urn:microsoft.com/office/officeart/2005/8/layout/hList1"/>
    <dgm:cxn modelId="{892AAEA4-AEBC-4B51-B813-643B3F9575AA}" srcId="{77A2CDC8-D154-439D-B90E-C7E4E74D8342}" destId="{C3A39D98-3498-4D44-8F17-136F9C6D7126}" srcOrd="4" destOrd="0" parTransId="{D407FECC-ADA6-4F6E-A3D0-7422992783E1}" sibTransId="{6A81A6BA-0DDD-4CA2-9449-8B92B1FDA6E7}"/>
    <dgm:cxn modelId="{4F7CEBAA-0EE2-497C-A0FE-CB9CB6DBFBE3}" type="presOf" srcId="{F9A65FC1-A070-48DD-8AF8-2ADA09BD8CEB}" destId="{127B68D7-057D-44C3-8F1C-3CDE19563AAC}" srcOrd="0" destOrd="0" presId="urn:microsoft.com/office/officeart/2005/8/layout/hList1"/>
    <dgm:cxn modelId="{C783FEAA-E36F-415D-8A0E-E059D7350957}" srcId="{77A2CDC8-D154-439D-B90E-C7E4E74D8342}" destId="{64228BEF-F62C-4BA2-AEB8-E3C60C037E76}" srcOrd="0" destOrd="0" parTransId="{134AEACD-4128-4419-944C-2B4138ACEADA}" sibTransId="{AAFE4BE0-8BF4-44E3-AA6B-0529FCA98ACD}"/>
    <dgm:cxn modelId="{BA6E84AE-F917-4E62-A49B-30430AFE2242}" type="presOf" srcId="{CFB0A377-A713-4976-AF2A-B075A9BF4CCA}" destId="{37F8D554-5D5D-4626-9D29-3C8347D2D012}" srcOrd="0" destOrd="5" presId="urn:microsoft.com/office/officeart/2005/8/layout/hList1"/>
    <dgm:cxn modelId="{8BB0A4B0-B2C7-4EFD-A987-7C0AF006F17D}" srcId="{F9A65FC1-A070-48DD-8AF8-2ADA09BD8CEB}" destId="{F9532259-17E1-4746-89FE-A7752C172BAD}" srcOrd="5" destOrd="0" parTransId="{CE2F0AE2-DD8B-4BC3-B869-AA94F64D5B60}" sibTransId="{5014DF96-AB9D-4539-9CE9-B33CBAF62907}"/>
    <dgm:cxn modelId="{88D9DDB5-5CAA-4395-BB2C-C4C1909FB423}" type="presOf" srcId="{F9532259-17E1-4746-89FE-A7752C172BAD}" destId="{D13E1DF8-8035-4A07-8BE4-CFF3D2CA01DB}" srcOrd="0" destOrd="5" presId="urn:microsoft.com/office/officeart/2005/8/layout/hList1"/>
    <dgm:cxn modelId="{3FC612B8-51CA-4D60-8A5F-705A3600D3C4}" srcId="{B80DE5B0-8469-4260-9B1D-C87FDFCDCFC9}" destId="{884234D0-9BC6-4122-9CFE-543EB653EB9B}" srcOrd="1" destOrd="0" parTransId="{FE1B319C-0D32-408F-A6F3-877363F02225}" sibTransId="{096F078F-5B2F-4624-A22E-A5EB437AC0D7}"/>
    <dgm:cxn modelId="{D54210B9-6CAD-4E61-91CA-AEDAFEF23A39}" type="presOf" srcId="{95D04648-7C03-4CE3-8EBE-50CAFB39E23F}" destId="{37F8D554-5D5D-4626-9D29-3C8347D2D012}" srcOrd="0" destOrd="2" presId="urn:microsoft.com/office/officeart/2005/8/layout/hList1"/>
    <dgm:cxn modelId="{DD475DBC-C4A3-474A-96C2-447596719D3D}" type="presOf" srcId="{B9CA4B17-7368-44E6-B86B-A95DE65E8584}" destId="{542AEA6F-1A61-4F2B-A90C-AAF493138A43}" srcOrd="0" destOrd="1" presId="urn:microsoft.com/office/officeart/2005/8/layout/hList1"/>
    <dgm:cxn modelId="{876AEEBD-487E-4AEB-BB17-C1A5BBB511EB}" type="presOf" srcId="{2E2C118F-BA19-46F4-B973-E4453388B0BF}" destId="{BCE736A1-C2C2-4DC0-8524-0BFE6AF0C392}" srcOrd="0" destOrd="0" presId="urn:microsoft.com/office/officeart/2005/8/layout/hList1"/>
    <dgm:cxn modelId="{36FF4EBE-3238-4FB8-B1F3-65FF3D38A427}" type="presOf" srcId="{64228BEF-F62C-4BA2-AEB8-E3C60C037E76}" destId="{37F8D554-5D5D-4626-9D29-3C8347D2D012}" srcOrd="0" destOrd="0" presId="urn:microsoft.com/office/officeart/2005/8/layout/hList1"/>
    <dgm:cxn modelId="{3ACC5FC3-ED11-4A0A-8C6F-D207182BEEA2}" srcId="{77A2CDC8-D154-439D-B90E-C7E4E74D8342}" destId="{03E527BE-D5A7-4C4A-8A13-01AF182F8216}" srcOrd="1" destOrd="0" parTransId="{8579F47E-AF1F-4098-ABE2-EE2BC9396635}" sibTransId="{F8A1C8DE-786F-465A-9472-E59E37C541C2}"/>
    <dgm:cxn modelId="{160875C4-70B9-4355-AEEE-F72079B6E70F}" type="presOf" srcId="{6F8DEBAA-4A5B-4084-86D7-AE6A329105CE}" destId="{BCE736A1-C2C2-4DC0-8524-0BFE6AF0C392}" srcOrd="0" destOrd="2" presId="urn:microsoft.com/office/officeart/2005/8/layout/hList1"/>
    <dgm:cxn modelId="{5DB075C4-BFB3-4307-BBA0-CA35BA7B45A9}" type="presOf" srcId="{B80DE5B0-8469-4260-9B1D-C87FDFCDCFC9}" destId="{6104A823-AE7F-46D1-97B3-CC230650521D}" srcOrd="0" destOrd="0" presId="urn:microsoft.com/office/officeart/2005/8/layout/hList1"/>
    <dgm:cxn modelId="{28E09DC7-F7F0-48AA-862B-4E2F5ADA1782}" srcId="{681DB113-303B-4295-9A45-5CC8131B0E09}" destId="{60C48668-256A-4C4E-A34C-090EC2C0D5D4}" srcOrd="5" destOrd="0" parTransId="{3DC83ACA-D75E-4D01-AADC-F5520376A18C}" sibTransId="{F1B95F05-910E-4FBC-B59F-B03A220AB672}"/>
    <dgm:cxn modelId="{43783FCB-B2C5-41CC-8EDC-7C2ACCF19979}" srcId="{B80DE5B0-8469-4260-9B1D-C87FDFCDCFC9}" destId="{44C9C179-1D25-4342-84A6-A48998BB8886}" srcOrd="0" destOrd="0" parTransId="{D1C6B823-0736-4BF8-83AE-65656E2E90C4}" sibTransId="{F654771B-53CC-4187-B71C-1F0F827B8B0B}"/>
    <dgm:cxn modelId="{392F59CF-4060-4BF2-A07C-8272E4217D60}" type="presOf" srcId="{884234D0-9BC6-4122-9CFE-543EB653EB9B}" destId="{531313CE-8103-4104-8CDF-B62FD7D0EA3E}" srcOrd="0" destOrd="1" presId="urn:microsoft.com/office/officeart/2005/8/layout/hList1"/>
    <dgm:cxn modelId="{F38767D3-63C0-442F-9875-4072B9C0653F}" srcId="{77A2CDC8-D154-439D-B90E-C7E4E74D8342}" destId="{CFB0A377-A713-4976-AF2A-B075A9BF4CCA}" srcOrd="5" destOrd="0" parTransId="{C8E6A031-CEA5-4E2D-B9C9-F9B6E34D8880}" sibTransId="{B016D9DD-A710-4169-BF16-1ED392458F07}"/>
    <dgm:cxn modelId="{288CBDD4-D827-42ED-ADFD-95340B713BEC}" type="presOf" srcId="{ACDF154B-2B25-4FD7-90F6-9517CCF45325}" destId="{BCE736A1-C2C2-4DC0-8524-0BFE6AF0C392}" srcOrd="0" destOrd="1" presId="urn:microsoft.com/office/officeart/2005/8/layout/hList1"/>
    <dgm:cxn modelId="{A0AF08D8-C869-4C7C-AB6D-7B02871E7094}" srcId="{B80DE5B0-8469-4260-9B1D-C87FDFCDCFC9}" destId="{3F908693-7461-4BED-8717-B082058B8AD5}" srcOrd="4" destOrd="0" parTransId="{BB533DAF-DF89-45F5-8C50-EF0509499168}" sibTransId="{961FC08E-B1B8-4425-801B-684AB5F1CAC0}"/>
    <dgm:cxn modelId="{35A8A9D8-DF8F-421E-9B61-C56A39D23F97}" srcId="{F9A65FC1-A070-48DD-8AF8-2ADA09BD8CEB}" destId="{C37A48E1-5F89-4C42-85F7-1E1DDD275F9B}" srcOrd="1" destOrd="0" parTransId="{BC69CC1F-5F85-4BFB-BA9A-256EAECC80DD}" sibTransId="{3683E08D-DEA4-4831-ADA0-4526E403D7C3}"/>
    <dgm:cxn modelId="{48E342E1-9F90-4BC5-BE82-AE59714029F6}" type="presOf" srcId="{60C48668-256A-4C4E-A34C-090EC2C0D5D4}" destId="{BCE736A1-C2C2-4DC0-8524-0BFE6AF0C392}" srcOrd="0" destOrd="5" presId="urn:microsoft.com/office/officeart/2005/8/layout/hList1"/>
    <dgm:cxn modelId="{59C43DE5-AA5C-4DA4-9D1A-0CF715FC8879}" type="presOf" srcId="{6A4C7358-3A1E-4B9D-BE86-1D8992D399ED}" destId="{BCE736A1-C2C2-4DC0-8524-0BFE6AF0C392}" srcOrd="0" destOrd="3" presId="urn:microsoft.com/office/officeart/2005/8/layout/hList1"/>
    <dgm:cxn modelId="{4D165EE6-F3E2-4889-8799-F4EEB1E2B785}" srcId="{A9A36BD5-A388-46BD-A474-52A5FA34FA6C}" destId="{681DB113-303B-4295-9A45-5CC8131B0E09}" srcOrd="3" destOrd="0" parTransId="{E67EB36A-ABE0-411A-B839-9E2A200E4674}" sibTransId="{C6F02027-C06C-420D-B28F-A5BE1AFBB9AE}"/>
    <dgm:cxn modelId="{03DC5FE8-9F0D-41C2-A5F6-A0A3C929C211}" type="presOf" srcId="{F41A6AE7-CFF3-487D-A9AD-150838800505}" destId="{531313CE-8103-4104-8CDF-B62FD7D0EA3E}" srcOrd="0" destOrd="6" presId="urn:microsoft.com/office/officeart/2005/8/layout/hList1"/>
    <dgm:cxn modelId="{CA9FD4E9-1637-43C0-9640-C7FF12DCE8C6}" type="presOf" srcId="{A11CE9B4-3032-4C39-A9C8-E00372A57ADB}" destId="{BCE736A1-C2C2-4DC0-8524-0BFE6AF0C392}" srcOrd="0" destOrd="4" presId="urn:microsoft.com/office/officeart/2005/8/layout/hList1"/>
    <dgm:cxn modelId="{5C044EEC-B550-412C-B0C6-9F64F69F1604}" srcId="{31629779-3E4E-479A-B821-736A3684637A}" destId="{B9CA4B17-7368-44E6-B86B-A95DE65E8584}" srcOrd="1" destOrd="0" parTransId="{F32FD19E-2CB6-49C8-A50A-47157264C0C9}" sibTransId="{DFDABC29-E2F2-4FD7-82E7-BA2A08E59D76}"/>
    <dgm:cxn modelId="{991FC2EF-9A48-4294-871F-7244ED087269}" srcId="{77A2CDC8-D154-439D-B90E-C7E4E74D8342}" destId="{D519A17F-388D-4AF4-8811-9730BC571CEE}" srcOrd="6" destOrd="0" parTransId="{55D436DF-1694-4475-B80E-8FA762BDF6D9}" sibTransId="{AB8928E7-0B11-473B-8ACB-F9A0516C9F19}"/>
    <dgm:cxn modelId="{E597D8F2-8799-4696-AFFF-535107431DD7}" srcId="{6300CCFC-F66E-4903-AA55-BD6E3AA7287E}" destId="{51B5C07B-00A4-4A24-917C-A26DC41F67ED}" srcOrd="0" destOrd="0" parTransId="{A5360D51-3BA8-47AA-843D-49B11EAFACBE}" sibTransId="{188E4A16-7A19-4B8A-8464-EA6ED371F2FA}"/>
    <dgm:cxn modelId="{437935F5-DA72-4ABA-BB28-118D6BD40ECF}" type="presOf" srcId="{3F908693-7461-4BED-8717-B082058B8AD5}" destId="{531313CE-8103-4104-8CDF-B62FD7D0EA3E}" srcOrd="0" destOrd="4" presId="urn:microsoft.com/office/officeart/2005/8/layout/hList1"/>
    <dgm:cxn modelId="{84842BFC-646F-4ED4-9DBF-D6A1DCFCD473}" srcId="{A9A36BD5-A388-46BD-A474-52A5FA34FA6C}" destId="{31629779-3E4E-479A-B821-736A3684637A}" srcOrd="2" destOrd="0" parTransId="{42EFCC2C-C527-43E1-9FC3-081EFA88B077}" sibTransId="{3CB1C7E0-3017-4189-8970-5BBFED4E043F}"/>
    <dgm:cxn modelId="{0F9F7EFD-9BC6-4AD8-B300-2BEE7DB20ED8}" type="presOf" srcId="{7ADEC7CF-822E-4F69-9D89-309EBE8DBEE7}" destId="{531313CE-8103-4104-8CDF-B62FD7D0EA3E}" srcOrd="0" destOrd="7" presId="urn:microsoft.com/office/officeart/2005/8/layout/hList1"/>
    <dgm:cxn modelId="{4EE5BFBE-050F-4051-AE90-A21A014EDC1A}" type="presParOf" srcId="{09BB12B2-63B6-4764-B40F-ADF0E91F5D8F}" destId="{F01922E2-F0C1-4845-A910-F740C2A8340E}" srcOrd="0" destOrd="0" presId="urn:microsoft.com/office/officeart/2005/8/layout/hList1"/>
    <dgm:cxn modelId="{0971807F-AB3A-49A4-A3CD-1CBB8A92DED1}" type="presParOf" srcId="{F01922E2-F0C1-4845-A910-F740C2A8340E}" destId="{6104A823-AE7F-46D1-97B3-CC230650521D}" srcOrd="0" destOrd="0" presId="urn:microsoft.com/office/officeart/2005/8/layout/hList1"/>
    <dgm:cxn modelId="{3ADC1CFF-3362-4E3F-A990-4A60FAA08207}" type="presParOf" srcId="{F01922E2-F0C1-4845-A910-F740C2A8340E}" destId="{531313CE-8103-4104-8CDF-B62FD7D0EA3E}" srcOrd="1" destOrd="0" presId="urn:microsoft.com/office/officeart/2005/8/layout/hList1"/>
    <dgm:cxn modelId="{E480E578-7F8F-4D6F-BEEC-8AC88749C4B6}" type="presParOf" srcId="{09BB12B2-63B6-4764-B40F-ADF0E91F5D8F}" destId="{06E8DE6D-C95B-47C0-BDBE-D84F0936E784}" srcOrd="1" destOrd="0" presId="urn:microsoft.com/office/officeart/2005/8/layout/hList1"/>
    <dgm:cxn modelId="{AD6C597C-BCA9-4143-B7D0-00763B624123}" type="presParOf" srcId="{09BB12B2-63B6-4764-B40F-ADF0E91F5D8F}" destId="{66465446-0686-45DC-B33A-FDBADE8F0E60}" srcOrd="2" destOrd="0" presId="urn:microsoft.com/office/officeart/2005/8/layout/hList1"/>
    <dgm:cxn modelId="{8B3982E5-A0E5-435B-AC3F-8479A694F117}" type="presParOf" srcId="{66465446-0686-45DC-B33A-FDBADE8F0E60}" destId="{6C6FE48E-E925-4113-89EF-20CB98371CD3}" srcOrd="0" destOrd="0" presId="urn:microsoft.com/office/officeart/2005/8/layout/hList1"/>
    <dgm:cxn modelId="{6B22C6B5-4D82-4AAD-B5D1-9EB8895FDC9C}" type="presParOf" srcId="{66465446-0686-45DC-B33A-FDBADE8F0E60}" destId="{10308928-38C6-4326-A44D-68F3F012116F}" srcOrd="1" destOrd="0" presId="urn:microsoft.com/office/officeart/2005/8/layout/hList1"/>
    <dgm:cxn modelId="{A02A28EE-F690-4B7D-ABEE-18FB4CE097A3}" type="presParOf" srcId="{09BB12B2-63B6-4764-B40F-ADF0E91F5D8F}" destId="{8827BBF1-EFAB-41C2-BE57-F9BFD411EFC4}" srcOrd="3" destOrd="0" presId="urn:microsoft.com/office/officeart/2005/8/layout/hList1"/>
    <dgm:cxn modelId="{84075E6F-23D1-4FA9-A730-625EFC1BF99B}" type="presParOf" srcId="{09BB12B2-63B6-4764-B40F-ADF0E91F5D8F}" destId="{E69A7B66-AD39-4367-8154-6A743F8F3497}" srcOrd="4" destOrd="0" presId="urn:microsoft.com/office/officeart/2005/8/layout/hList1"/>
    <dgm:cxn modelId="{B126A31C-62C8-4C2B-A2A6-346DF141B725}" type="presParOf" srcId="{E69A7B66-AD39-4367-8154-6A743F8F3497}" destId="{3932025C-41A4-44FC-A56B-900A7DE4096C}" srcOrd="0" destOrd="0" presId="urn:microsoft.com/office/officeart/2005/8/layout/hList1"/>
    <dgm:cxn modelId="{B86186B3-A090-4ECB-9163-A088F1257DF8}" type="presParOf" srcId="{E69A7B66-AD39-4367-8154-6A743F8F3497}" destId="{542AEA6F-1A61-4F2B-A90C-AAF493138A43}" srcOrd="1" destOrd="0" presId="urn:microsoft.com/office/officeart/2005/8/layout/hList1"/>
    <dgm:cxn modelId="{1F01E1D5-3DF2-42E1-8179-374BD5A35296}" type="presParOf" srcId="{09BB12B2-63B6-4764-B40F-ADF0E91F5D8F}" destId="{D5A312DA-20E2-4BBB-86D0-3957E94FCB20}" srcOrd="5" destOrd="0" presId="urn:microsoft.com/office/officeart/2005/8/layout/hList1"/>
    <dgm:cxn modelId="{8F9C74FE-C4E8-4218-B93C-5A904FD20A8C}" type="presParOf" srcId="{09BB12B2-63B6-4764-B40F-ADF0E91F5D8F}" destId="{3D026B87-010E-4447-A2C5-6CD7B32F6546}" srcOrd="6" destOrd="0" presId="urn:microsoft.com/office/officeart/2005/8/layout/hList1"/>
    <dgm:cxn modelId="{8277CDF1-416C-453B-8B1B-1EE8E5CDCB4C}" type="presParOf" srcId="{3D026B87-010E-4447-A2C5-6CD7B32F6546}" destId="{163A5F1C-11D7-4586-8485-521959406982}" srcOrd="0" destOrd="0" presId="urn:microsoft.com/office/officeart/2005/8/layout/hList1"/>
    <dgm:cxn modelId="{CDF1A16E-4A28-42C3-822B-B35014D1DE33}" type="presParOf" srcId="{3D026B87-010E-4447-A2C5-6CD7B32F6546}" destId="{BCE736A1-C2C2-4DC0-8524-0BFE6AF0C392}" srcOrd="1" destOrd="0" presId="urn:microsoft.com/office/officeart/2005/8/layout/hList1"/>
    <dgm:cxn modelId="{36FBC36B-FCB0-4AE0-BB48-1B5974451216}" type="presParOf" srcId="{09BB12B2-63B6-4764-B40F-ADF0E91F5D8F}" destId="{C00029B9-6F5D-4908-AE2C-4AB87541A873}" srcOrd="7" destOrd="0" presId="urn:microsoft.com/office/officeart/2005/8/layout/hList1"/>
    <dgm:cxn modelId="{98F73C5E-37A0-47FC-A609-B3CCF984EB4D}" type="presParOf" srcId="{09BB12B2-63B6-4764-B40F-ADF0E91F5D8F}" destId="{694B0A4D-1DEA-4F05-B35F-DE7B76725ACB}" srcOrd="8" destOrd="0" presId="urn:microsoft.com/office/officeart/2005/8/layout/hList1"/>
    <dgm:cxn modelId="{9BD05103-EC49-43EF-8428-F187CAF0B308}" type="presParOf" srcId="{694B0A4D-1DEA-4F05-B35F-DE7B76725ACB}" destId="{5D5EEC29-7020-463F-A93E-E1E87124C6BD}" srcOrd="0" destOrd="0" presId="urn:microsoft.com/office/officeart/2005/8/layout/hList1"/>
    <dgm:cxn modelId="{D20C7746-4FC2-4CF1-90DE-767C7D71B518}" type="presParOf" srcId="{694B0A4D-1DEA-4F05-B35F-DE7B76725ACB}" destId="{37F8D554-5D5D-4626-9D29-3C8347D2D012}" srcOrd="1" destOrd="0" presId="urn:microsoft.com/office/officeart/2005/8/layout/hList1"/>
    <dgm:cxn modelId="{12EB5863-A4DE-484B-9C21-6A9B5EAE6314}" type="presParOf" srcId="{09BB12B2-63B6-4764-B40F-ADF0E91F5D8F}" destId="{9A7616B3-52BF-41EE-96D1-C5791547477F}" srcOrd="9" destOrd="0" presId="urn:microsoft.com/office/officeart/2005/8/layout/hList1"/>
    <dgm:cxn modelId="{FA061116-876B-4E21-A3A9-ED23399DFFAA}" type="presParOf" srcId="{09BB12B2-63B6-4764-B40F-ADF0E91F5D8F}" destId="{04F5ACF6-A47A-4C4F-84C1-02EC40AE0D5D}" srcOrd="10" destOrd="0" presId="urn:microsoft.com/office/officeart/2005/8/layout/hList1"/>
    <dgm:cxn modelId="{CA0B0243-EC7C-4263-8319-388DE444AD2E}" type="presParOf" srcId="{04F5ACF6-A47A-4C4F-84C1-02EC40AE0D5D}" destId="{127B68D7-057D-44C3-8F1C-3CDE19563AAC}" srcOrd="0" destOrd="0" presId="urn:microsoft.com/office/officeart/2005/8/layout/hList1"/>
    <dgm:cxn modelId="{1E5DA392-56D3-49B1-B38F-9EA946F160FD}" type="presParOf" srcId="{04F5ACF6-A47A-4C4F-84C1-02EC40AE0D5D}" destId="{D13E1DF8-8035-4A07-8BE4-CFF3D2CA01DB}"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4A823-AE7F-46D1-97B3-CC230650521D}">
      <dsp:nvSpPr>
        <dsp:cNvPr id="0" name=""/>
        <dsp:cNvSpPr/>
      </dsp:nvSpPr>
      <dsp:spPr>
        <a:xfrm>
          <a:off x="4315" y="2216"/>
          <a:ext cx="2594686" cy="2016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49784" tIns="28448" rIns="49784" bIns="28448" numCol="1" spcCol="1270" anchor="ctr" anchorCtr="0">
          <a:noAutofit/>
        </a:bodyPr>
        <a:lstStyle/>
        <a:p>
          <a:pPr marL="0" lvl="0" indent="0" algn="ctr" defTabSz="311150">
            <a:lnSpc>
              <a:spcPct val="90000"/>
            </a:lnSpc>
            <a:spcBef>
              <a:spcPct val="0"/>
            </a:spcBef>
            <a:spcAft>
              <a:spcPct val="35000"/>
            </a:spcAft>
            <a:buNone/>
          </a:pPr>
          <a:r>
            <a:rPr lang="en-US" sz="700" kern="1200" dirty="0"/>
            <a:t>Executive Team </a:t>
          </a:r>
        </a:p>
      </dsp:txBody>
      <dsp:txXfrm>
        <a:off x="4315" y="2216"/>
        <a:ext cx="2594686" cy="201600"/>
      </dsp:txXfrm>
    </dsp:sp>
    <dsp:sp modelId="{531313CE-8103-4104-8CDF-B62FD7D0EA3E}">
      <dsp:nvSpPr>
        <dsp:cNvPr id="0" name=""/>
        <dsp:cNvSpPr/>
      </dsp:nvSpPr>
      <dsp:spPr>
        <a:xfrm>
          <a:off x="4315" y="203816"/>
          <a:ext cx="2594686" cy="4304159"/>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ctr" defTabSz="711200">
            <a:lnSpc>
              <a:spcPct val="90000"/>
            </a:lnSpc>
            <a:spcBef>
              <a:spcPct val="0"/>
            </a:spcBef>
            <a:spcAft>
              <a:spcPct val="15000"/>
            </a:spcAft>
            <a:buNone/>
          </a:pPr>
          <a:r>
            <a:rPr lang="en-US" sz="1600" u="sng" kern="1200" baseline="0" dirty="0"/>
            <a:t>Executive Director</a:t>
          </a:r>
          <a:endParaRPr lang="en-US" sz="1600" u="sng" kern="1200" dirty="0"/>
        </a:p>
        <a:p>
          <a:pPr marL="171450" lvl="1" indent="-171450" algn="ctr" defTabSz="711200">
            <a:lnSpc>
              <a:spcPct val="90000"/>
            </a:lnSpc>
            <a:spcBef>
              <a:spcPct val="0"/>
            </a:spcBef>
            <a:spcAft>
              <a:spcPct val="15000"/>
            </a:spcAft>
            <a:buNone/>
          </a:pPr>
          <a:r>
            <a:rPr lang="en-US" sz="1600" kern="1200" dirty="0"/>
            <a:t>Olga Fitch</a:t>
          </a:r>
        </a:p>
        <a:p>
          <a:pPr marL="171450" lvl="1" indent="-171450" algn="ctr" defTabSz="711200">
            <a:lnSpc>
              <a:spcPct val="90000"/>
            </a:lnSpc>
            <a:spcBef>
              <a:spcPct val="0"/>
            </a:spcBef>
            <a:spcAft>
              <a:spcPct val="15000"/>
            </a:spcAft>
            <a:buNone/>
          </a:pPr>
          <a:endParaRPr lang="en-US" sz="1600" kern="1200" dirty="0"/>
        </a:p>
        <a:p>
          <a:pPr marL="171450" lvl="1" indent="-171450" algn="ctr" defTabSz="711200">
            <a:lnSpc>
              <a:spcPct val="90000"/>
            </a:lnSpc>
            <a:spcBef>
              <a:spcPct val="0"/>
            </a:spcBef>
            <a:spcAft>
              <a:spcPct val="15000"/>
            </a:spcAft>
            <a:buNone/>
          </a:pPr>
          <a:r>
            <a:rPr lang="en-US" sz="1600" u="sng" kern="1200" dirty="0"/>
            <a:t>Director of Operations</a:t>
          </a:r>
        </a:p>
        <a:p>
          <a:pPr marL="171450" lvl="1" indent="-171450" algn="ctr" defTabSz="711200">
            <a:lnSpc>
              <a:spcPct val="90000"/>
            </a:lnSpc>
            <a:spcBef>
              <a:spcPct val="0"/>
            </a:spcBef>
            <a:spcAft>
              <a:spcPct val="15000"/>
            </a:spcAft>
            <a:buNone/>
          </a:pPr>
          <a:r>
            <a:rPr lang="en-US" sz="1600" kern="1200" dirty="0"/>
            <a:t>Karen Schifferle</a:t>
          </a:r>
        </a:p>
        <a:p>
          <a:pPr marL="171450" lvl="1" indent="-171450" algn="ctr" defTabSz="711200">
            <a:lnSpc>
              <a:spcPct val="90000"/>
            </a:lnSpc>
            <a:spcBef>
              <a:spcPct val="0"/>
            </a:spcBef>
            <a:spcAft>
              <a:spcPct val="15000"/>
            </a:spcAft>
            <a:buNone/>
          </a:pPr>
          <a:endParaRPr lang="en-US" sz="1600" kern="1200" dirty="0"/>
        </a:p>
        <a:p>
          <a:pPr marL="171450" lvl="1" indent="-171450" algn="ctr" defTabSz="711200">
            <a:lnSpc>
              <a:spcPct val="90000"/>
            </a:lnSpc>
            <a:spcBef>
              <a:spcPct val="0"/>
            </a:spcBef>
            <a:spcAft>
              <a:spcPct val="15000"/>
            </a:spcAft>
            <a:buNone/>
          </a:pPr>
          <a:r>
            <a:rPr lang="en-US" sz="1600" u="sng" kern="1200" dirty="0"/>
            <a:t>General Counsel</a:t>
          </a:r>
        </a:p>
        <a:p>
          <a:pPr marL="171450" lvl="1" indent="-171450" algn="ctr" defTabSz="711200">
            <a:lnSpc>
              <a:spcPct val="90000"/>
            </a:lnSpc>
            <a:spcBef>
              <a:spcPct val="0"/>
            </a:spcBef>
            <a:spcAft>
              <a:spcPct val="15000"/>
            </a:spcAft>
            <a:buNone/>
          </a:pPr>
          <a:r>
            <a:rPr lang="en-US" sz="1600" kern="1200" dirty="0"/>
            <a:t>Gabe Gilman</a:t>
          </a:r>
        </a:p>
        <a:p>
          <a:pPr marL="171450" lvl="1" indent="-171450" algn="ctr" defTabSz="711200">
            <a:lnSpc>
              <a:spcPct val="90000"/>
            </a:lnSpc>
            <a:spcBef>
              <a:spcPct val="0"/>
            </a:spcBef>
            <a:spcAft>
              <a:spcPct val="15000"/>
            </a:spcAft>
            <a:buNone/>
          </a:pPr>
          <a:endParaRPr lang="en-US" sz="1600" kern="1200" dirty="0"/>
        </a:p>
        <a:p>
          <a:pPr marL="171450" lvl="1" indent="-171450" algn="ctr" defTabSz="711200">
            <a:lnSpc>
              <a:spcPct val="90000"/>
            </a:lnSpc>
            <a:spcBef>
              <a:spcPct val="0"/>
            </a:spcBef>
            <a:spcAft>
              <a:spcPct val="15000"/>
            </a:spcAft>
            <a:buNone/>
          </a:pPr>
          <a:r>
            <a:rPr lang="en-US" sz="1600" u="sng" kern="1200" dirty="0"/>
            <a:t>Education &amp; Outreach Manager  </a:t>
          </a:r>
        </a:p>
        <a:p>
          <a:pPr marL="171450" lvl="1" indent="-171450" algn="ctr" defTabSz="711200">
            <a:lnSpc>
              <a:spcPct val="90000"/>
            </a:lnSpc>
            <a:spcBef>
              <a:spcPct val="0"/>
            </a:spcBef>
            <a:spcAft>
              <a:spcPct val="15000"/>
            </a:spcAft>
            <a:buNone/>
          </a:pPr>
          <a:r>
            <a:rPr lang="en-US" sz="1600" kern="1200" dirty="0"/>
            <a:t>Patrick Crowley</a:t>
          </a:r>
        </a:p>
        <a:p>
          <a:pPr marL="171450" lvl="1" indent="-171450" algn="ctr" defTabSz="711200">
            <a:lnSpc>
              <a:spcPct val="90000"/>
            </a:lnSpc>
            <a:spcBef>
              <a:spcPct val="0"/>
            </a:spcBef>
            <a:spcAft>
              <a:spcPct val="15000"/>
            </a:spcAft>
            <a:buNone/>
          </a:pPr>
          <a:endParaRPr lang="en-US" sz="1600" kern="1200" dirty="0"/>
        </a:p>
        <a:p>
          <a:pPr marL="171450" lvl="1" indent="-171450" algn="ctr" defTabSz="711200">
            <a:lnSpc>
              <a:spcPct val="90000"/>
            </a:lnSpc>
            <a:spcBef>
              <a:spcPct val="0"/>
            </a:spcBef>
            <a:spcAft>
              <a:spcPct val="15000"/>
            </a:spcAft>
            <a:buNone/>
          </a:pPr>
          <a:r>
            <a:rPr lang="en-US" sz="1600" u="sng" kern="1200" dirty="0"/>
            <a:t>Finance Manager</a:t>
          </a:r>
        </a:p>
        <a:p>
          <a:pPr marL="171450" lvl="1" indent="-171450" algn="ctr" defTabSz="711200">
            <a:lnSpc>
              <a:spcPct val="90000"/>
            </a:lnSpc>
            <a:spcBef>
              <a:spcPct val="0"/>
            </a:spcBef>
            <a:spcAft>
              <a:spcPct val="15000"/>
            </a:spcAft>
            <a:buNone/>
          </a:pPr>
          <a:r>
            <a:rPr lang="en-US" sz="1600" kern="1200" dirty="0"/>
            <a:t>(hiring)</a:t>
          </a:r>
        </a:p>
        <a:p>
          <a:pPr marL="114300" lvl="1" indent="-114300" algn="l" defTabSz="622300">
            <a:lnSpc>
              <a:spcPct val="90000"/>
            </a:lnSpc>
            <a:spcBef>
              <a:spcPct val="0"/>
            </a:spcBef>
            <a:spcAft>
              <a:spcPct val="15000"/>
            </a:spcAft>
            <a:buChar char="•"/>
          </a:pPr>
          <a:endParaRPr lang="en-US" sz="1400" kern="1200" dirty="0"/>
        </a:p>
      </dsp:txBody>
      <dsp:txXfrm>
        <a:off x="4315" y="203816"/>
        <a:ext cx="2594686" cy="4304159"/>
      </dsp:txXfrm>
    </dsp:sp>
    <dsp:sp modelId="{6C6FE48E-E925-4113-89EF-20CB98371CD3}">
      <dsp:nvSpPr>
        <dsp:cNvPr id="0" name=""/>
        <dsp:cNvSpPr/>
      </dsp:nvSpPr>
      <dsp:spPr>
        <a:xfrm>
          <a:off x="2962257" y="2216"/>
          <a:ext cx="2594686" cy="2016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49784" tIns="28448" rIns="49784" bIns="28448" numCol="1" spcCol="1270" anchor="ctr" anchorCtr="0">
          <a:noAutofit/>
        </a:bodyPr>
        <a:lstStyle/>
        <a:p>
          <a:pPr marL="0" lvl="0" indent="0" algn="ctr" defTabSz="311150">
            <a:lnSpc>
              <a:spcPct val="90000"/>
            </a:lnSpc>
            <a:spcBef>
              <a:spcPct val="0"/>
            </a:spcBef>
            <a:spcAft>
              <a:spcPct val="35000"/>
            </a:spcAft>
            <a:buNone/>
          </a:pPr>
          <a:r>
            <a:rPr lang="en-US" sz="700" kern="1200" dirty="0"/>
            <a:t>Compliance Team </a:t>
          </a:r>
        </a:p>
      </dsp:txBody>
      <dsp:txXfrm>
        <a:off x="2962257" y="2216"/>
        <a:ext cx="2594686" cy="201600"/>
      </dsp:txXfrm>
    </dsp:sp>
    <dsp:sp modelId="{10308928-38C6-4326-A44D-68F3F012116F}">
      <dsp:nvSpPr>
        <dsp:cNvPr id="0" name=""/>
        <dsp:cNvSpPr/>
      </dsp:nvSpPr>
      <dsp:spPr>
        <a:xfrm>
          <a:off x="2962257" y="203816"/>
          <a:ext cx="2594686" cy="4304159"/>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ctr" defTabSz="711200">
            <a:lnSpc>
              <a:spcPct val="90000"/>
            </a:lnSpc>
            <a:spcBef>
              <a:spcPct val="0"/>
            </a:spcBef>
            <a:spcAft>
              <a:spcPct val="15000"/>
            </a:spcAft>
            <a:buNone/>
          </a:pPr>
          <a:r>
            <a:rPr lang="en-US" sz="1600" b="0" u="sng" kern="1200" dirty="0"/>
            <a:t>Interim Director</a:t>
          </a:r>
        </a:p>
        <a:p>
          <a:pPr marL="171450" lvl="1" indent="-171450" algn="ctr" defTabSz="711200">
            <a:lnSpc>
              <a:spcPct val="90000"/>
            </a:lnSpc>
            <a:spcBef>
              <a:spcPct val="0"/>
            </a:spcBef>
            <a:spcAft>
              <a:spcPct val="15000"/>
            </a:spcAft>
            <a:buNone/>
          </a:pPr>
          <a:r>
            <a:rPr lang="en-US" sz="1600" b="0" kern="1200" dirty="0"/>
            <a:t>Michael DiTomasso</a:t>
          </a:r>
        </a:p>
        <a:p>
          <a:pPr marL="171450" lvl="1" indent="-171450" algn="ctr" defTabSz="711200">
            <a:lnSpc>
              <a:spcPct val="90000"/>
            </a:lnSpc>
            <a:spcBef>
              <a:spcPct val="0"/>
            </a:spcBef>
            <a:spcAft>
              <a:spcPct val="15000"/>
            </a:spcAft>
            <a:buNone/>
          </a:pPr>
          <a:endParaRPr lang="en-US" sz="1600" b="0" kern="1200" dirty="0"/>
        </a:p>
        <a:p>
          <a:pPr marL="171450" lvl="1" indent="-171450" algn="ctr" defTabSz="711200">
            <a:lnSpc>
              <a:spcPct val="90000"/>
            </a:lnSpc>
            <a:spcBef>
              <a:spcPct val="0"/>
            </a:spcBef>
            <a:spcAft>
              <a:spcPct val="15000"/>
            </a:spcAft>
            <a:buNone/>
          </a:pPr>
          <a:r>
            <a:rPr lang="en-US" sz="1600" b="0" u="sng" kern="1200" dirty="0"/>
            <a:t>Deputy Director</a:t>
          </a:r>
        </a:p>
        <a:p>
          <a:pPr marL="171450" lvl="1" indent="-171450" algn="ctr" defTabSz="711200">
            <a:lnSpc>
              <a:spcPct val="90000"/>
            </a:lnSpc>
            <a:spcBef>
              <a:spcPct val="0"/>
            </a:spcBef>
            <a:spcAft>
              <a:spcPct val="15000"/>
            </a:spcAft>
            <a:buNone/>
          </a:pPr>
          <a:r>
            <a:rPr lang="en-US" sz="1600" b="0" u="none" kern="1200" dirty="0"/>
            <a:t>Nicole West</a:t>
          </a:r>
        </a:p>
        <a:p>
          <a:pPr marL="171450" lvl="1" indent="-171450" algn="ctr" defTabSz="711200">
            <a:lnSpc>
              <a:spcPct val="90000"/>
            </a:lnSpc>
            <a:spcBef>
              <a:spcPct val="0"/>
            </a:spcBef>
            <a:spcAft>
              <a:spcPct val="15000"/>
            </a:spcAft>
            <a:buNone/>
          </a:pPr>
          <a:endParaRPr lang="en-US" sz="1600" b="0" u="none" kern="1200" dirty="0"/>
        </a:p>
        <a:p>
          <a:pPr marL="171450" lvl="1" indent="-171450" algn="ctr" defTabSz="711200">
            <a:lnSpc>
              <a:spcPct val="90000"/>
            </a:lnSpc>
            <a:spcBef>
              <a:spcPct val="0"/>
            </a:spcBef>
            <a:spcAft>
              <a:spcPct val="15000"/>
            </a:spcAft>
            <a:buNone/>
          </a:pPr>
          <a:r>
            <a:rPr lang="en-US" sz="1600" b="0" u="sng" kern="1200" dirty="0"/>
            <a:t>Compliance Agents</a:t>
          </a:r>
        </a:p>
        <a:p>
          <a:pPr marL="171450" lvl="1" indent="-171450" algn="ctr" defTabSz="711200">
            <a:lnSpc>
              <a:spcPct val="90000"/>
            </a:lnSpc>
            <a:spcBef>
              <a:spcPct val="0"/>
            </a:spcBef>
            <a:spcAft>
              <a:spcPct val="15000"/>
            </a:spcAft>
            <a:buNone/>
          </a:pPr>
          <a:r>
            <a:rPr lang="en-US" sz="1600" b="0" kern="1200" dirty="0"/>
            <a:t> </a:t>
          </a:r>
          <a:r>
            <a:rPr lang="en-US" sz="1600" b="0" i="0" kern="1200" dirty="0"/>
            <a:t>Christine </a:t>
          </a:r>
          <a:r>
            <a:rPr lang="en-US" sz="1600" b="0" i="0" kern="1200" dirty="0" err="1"/>
            <a:t>Motyka</a:t>
          </a:r>
          <a:r>
            <a:rPr lang="en-US" sz="1600" b="0" i="0" kern="1200" dirty="0"/>
            <a:t>, </a:t>
          </a:r>
          <a:endParaRPr lang="en-US" sz="1600" b="0" kern="1200" dirty="0"/>
        </a:p>
        <a:p>
          <a:pPr marL="171450" lvl="1" indent="-171450" algn="ctr" defTabSz="711200">
            <a:lnSpc>
              <a:spcPct val="90000"/>
            </a:lnSpc>
            <a:spcBef>
              <a:spcPct val="0"/>
            </a:spcBef>
            <a:spcAft>
              <a:spcPct val="15000"/>
            </a:spcAft>
            <a:buNone/>
          </a:pPr>
          <a:r>
            <a:rPr lang="en-US" sz="1600" b="0" i="0" kern="1200" dirty="0"/>
            <a:t>Denise McCarty </a:t>
          </a:r>
          <a:endParaRPr lang="en-US" sz="1600" b="0" kern="1200" dirty="0"/>
        </a:p>
        <a:p>
          <a:pPr marL="171450" lvl="1" indent="-171450" algn="ctr" defTabSz="711200">
            <a:lnSpc>
              <a:spcPct val="90000"/>
            </a:lnSpc>
            <a:spcBef>
              <a:spcPct val="0"/>
            </a:spcBef>
            <a:spcAft>
              <a:spcPct val="15000"/>
            </a:spcAft>
            <a:buNone/>
          </a:pPr>
          <a:r>
            <a:rPr lang="en-US" sz="1600" b="0" i="0" kern="1200" dirty="0"/>
            <a:t>Lawrence "Chipper" Sullivan</a:t>
          </a:r>
          <a:endParaRPr lang="en-US" sz="1600" b="0" kern="1200" dirty="0"/>
        </a:p>
        <a:p>
          <a:pPr marL="171450" lvl="1" indent="-171450" algn="ctr" defTabSz="711200">
            <a:lnSpc>
              <a:spcPct val="90000"/>
            </a:lnSpc>
            <a:spcBef>
              <a:spcPct val="0"/>
            </a:spcBef>
            <a:spcAft>
              <a:spcPct val="15000"/>
            </a:spcAft>
            <a:buNone/>
          </a:pPr>
          <a:r>
            <a:rPr lang="en-US" sz="1600" b="0" kern="1200" dirty="0"/>
            <a:t>Duane Tomlin</a:t>
          </a:r>
        </a:p>
        <a:p>
          <a:pPr marL="171450" lvl="1" indent="-171450" algn="ctr" defTabSz="711200">
            <a:lnSpc>
              <a:spcPct val="90000"/>
            </a:lnSpc>
            <a:spcBef>
              <a:spcPct val="0"/>
            </a:spcBef>
            <a:spcAft>
              <a:spcPct val="15000"/>
            </a:spcAft>
            <a:buNone/>
          </a:pPr>
          <a:r>
            <a:rPr lang="en-US" sz="1600" b="0" kern="1200" dirty="0"/>
            <a:t>Andy </a:t>
          </a:r>
          <a:r>
            <a:rPr lang="en-US" sz="1600" b="0" kern="1200" dirty="0" err="1"/>
            <a:t>Chevrefils</a:t>
          </a:r>
          <a:endParaRPr lang="en-US" sz="1600" b="0" kern="1200" dirty="0"/>
        </a:p>
      </dsp:txBody>
      <dsp:txXfrm>
        <a:off x="2962257" y="203816"/>
        <a:ext cx="2594686" cy="4304159"/>
      </dsp:txXfrm>
    </dsp:sp>
    <dsp:sp modelId="{3932025C-41A4-44FC-A56B-900A7DE4096C}">
      <dsp:nvSpPr>
        <dsp:cNvPr id="0" name=""/>
        <dsp:cNvSpPr/>
      </dsp:nvSpPr>
      <dsp:spPr>
        <a:xfrm>
          <a:off x="5920199" y="2216"/>
          <a:ext cx="2594686" cy="2016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49784" tIns="28448" rIns="49784" bIns="28448" numCol="1" spcCol="1270" anchor="ctr" anchorCtr="0">
          <a:noAutofit/>
        </a:bodyPr>
        <a:lstStyle/>
        <a:p>
          <a:pPr marL="0" lvl="0" indent="0" algn="ctr" defTabSz="311150">
            <a:lnSpc>
              <a:spcPct val="90000"/>
            </a:lnSpc>
            <a:spcBef>
              <a:spcPct val="0"/>
            </a:spcBef>
            <a:spcAft>
              <a:spcPct val="35000"/>
            </a:spcAft>
            <a:buNone/>
          </a:pPr>
          <a:r>
            <a:rPr lang="en-US" sz="700" kern="1200" dirty="0"/>
            <a:t>Licensing Team</a:t>
          </a:r>
        </a:p>
      </dsp:txBody>
      <dsp:txXfrm>
        <a:off x="5920199" y="2216"/>
        <a:ext cx="2594686" cy="201600"/>
      </dsp:txXfrm>
    </dsp:sp>
    <dsp:sp modelId="{542AEA6F-1A61-4F2B-A90C-AAF493138A43}">
      <dsp:nvSpPr>
        <dsp:cNvPr id="0" name=""/>
        <dsp:cNvSpPr/>
      </dsp:nvSpPr>
      <dsp:spPr>
        <a:xfrm>
          <a:off x="5927542" y="206011"/>
          <a:ext cx="2594686" cy="4304159"/>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ctr" defTabSz="711200">
            <a:lnSpc>
              <a:spcPct val="90000"/>
            </a:lnSpc>
            <a:spcBef>
              <a:spcPct val="0"/>
            </a:spcBef>
            <a:spcAft>
              <a:spcPct val="15000"/>
            </a:spcAft>
            <a:buNone/>
          </a:pPr>
          <a:r>
            <a:rPr lang="en-US" sz="1600" u="sng" kern="1200" dirty="0"/>
            <a:t>Director</a:t>
          </a:r>
          <a:r>
            <a:rPr lang="en-US" sz="1600" kern="1200" dirty="0"/>
            <a:t> </a:t>
          </a:r>
        </a:p>
        <a:p>
          <a:pPr marL="171450" lvl="1" indent="-171450" algn="ctr" defTabSz="711200">
            <a:lnSpc>
              <a:spcPct val="90000"/>
            </a:lnSpc>
            <a:spcBef>
              <a:spcPct val="0"/>
            </a:spcBef>
            <a:spcAft>
              <a:spcPct val="15000"/>
            </a:spcAft>
            <a:buNone/>
          </a:pPr>
          <a:r>
            <a:rPr lang="en-US" sz="1600" kern="1200" dirty="0"/>
            <a:t>Kimberly Lashua </a:t>
          </a:r>
        </a:p>
        <a:p>
          <a:pPr marL="171450" lvl="1" indent="-171450" algn="ctr" defTabSz="711200">
            <a:lnSpc>
              <a:spcPct val="90000"/>
            </a:lnSpc>
            <a:spcBef>
              <a:spcPct val="0"/>
            </a:spcBef>
            <a:spcAft>
              <a:spcPct val="15000"/>
            </a:spcAft>
            <a:buNone/>
          </a:pPr>
          <a:endParaRPr lang="en-US" sz="1600" kern="1200" dirty="0"/>
        </a:p>
        <a:p>
          <a:pPr marL="171450" lvl="1" indent="-171450" algn="ctr" defTabSz="711200">
            <a:lnSpc>
              <a:spcPct val="90000"/>
            </a:lnSpc>
            <a:spcBef>
              <a:spcPct val="0"/>
            </a:spcBef>
            <a:spcAft>
              <a:spcPct val="15000"/>
            </a:spcAft>
            <a:buNone/>
          </a:pPr>
          <a:r>
            <a:rPr lang="en-US" sz="1600" u="sng" kern="1200" dirty="0"/>
            <a:t>Deputy Director </a:t>
          </a:r>
        </a:p>
        <a:p>
          <a:pPr marL="171450" lvl="1" indent="-171450" algn="ctr" defTabSz="711200">
            <a:lnSpc>
              <a:spcPct val="90000"/>
            </a:lnSpc>
            <a:spcBef>
              <a:spcPct val="0"/>
            </a:spcBef>
            <a:spcAft>
              <a:spcPct val="15000"/>
            </a:spcAft>
            <a:buNone/>
          </a:pPr>
          <a:r>
            <a:rPr lang="en-US" sz="1600" b="0" i="0" kern="1200" dirty="0"/>
            <a:t>Melissa Anderson</a:t>
          </a:r>
          <a:endParaRPr lang="en-US" sz="1600" kern="1200" dirty="0"/>
        </a:p>
        <a:p>
          <a:pPr marL="171450" lvl="1" indent="-171450" algn="ctr" defTabSz="711200">
            <a:lnSpc>
              <a:spcPct val="90000"/>
            </a:lnSpc>
            <a:spcBef>
              <a:spcPct val="0"/>
            </a:spcBef>
            <a:spcAft>
              <a:spcPct val="15000"/>
            </a:spcAft>
            <a:buNone/>
          </a:pPr>
          <a:endParaRPr lang="en-US" sz="1600" kern="1200" dirty="0"/>
        </a:p>
        <a:p>
          <a:pPr marL="171450" lvl="1" indent="-171450" algn="ctr" defTabSz="711200">
            <a:lnSpc>
              <a:spcPct val="90000"/>
            </a:lnSpc>
            <a:spcBef>
              <a:spcPct val="0"/>
            </a:spcBef>
            <a:spcAft>
              <a:spcPct val="15000"/>
            </a:spcAft>
            <a:buNone/>
          </a:pPr>
          <a:r>
            <a:rPr lang="en-US" sz="1600" u="sng" kern="1200" dirty="0"/>
            <a:t>Licensing Agents </a:t>
          </a:r>
        </a:p>
        <a:p>
          <a:pPr marL="171450" lvl="1" indent="-171450" algn="ctr" defTabSz="711200">
            <a:lnSpc>
              <a:spcPct val="90000"/>
            </a:lnSpc>
            <a:spcBef>
              <a:spcPct val="0"/>
            </a:spcBef>
            <a:spcAft>
              <a:spcPct val="15000"/>
            </a:spcAft>
            <a:buNone/>
          </a:pPr>
          <a:r>
            <a:rPr lang="en-US" sz="1600" b="0" i="0" kern="1200" dirty="0"/>
            <a:t>Dominque Acilio</a:t>
          </a:r>
          <a:endParaRPr lang="en-US" sz="1400" b="0" i="0" kern="1200" dirty="0"/>
        </a:p>
        <a:p>
          <a:pPr marL="171450" lvl="1" indent="-171450" algn="ctr" defTabSz="711200">
            <a:lnSpc>
              <a:spcPct val="90000"/>
            </a:lnSpc>
            <a:spcBef>
              <a:spcPct val="0"/>
            </a:spcBef>
            <a:spcAft>
              <a:spcPct val="15000"/>
            </a:spcAft>
            <a:buNone/>
          </a:pPr>
          <a:r>
            <a:rPr lang="en-US" sz="1600" b="0" i="0" kern="1200" dirty="0"/>
            <a:t>Kelsi Ager</a:t>
          </a:r>
        </a:p>
        <a:p>
          <a:pPr marL="171450" lvl="1" indent="-171450" algn="ctr" defTabSz="711200">
            <a:lnSpc>
              <a:spcPct val="90000"/>
            </a:lnSpc>
            <a:spcBef>
              <a:spcPct val="0"/>
            </a:spcBef>
            <a:spcAft>
              <a:spcPct val="15000"/>
            </a:spcAft>
            <a:buNone/>
          </a:pPr>
          <a:r>
            <a:rPr lang="en-US" sz="1600" b="0" i="0" kern="1200" dirty="0"/>
            <a:t>Heather Munzberg-Edson</a:t>
          </a:r>
        </a:p>
        <a:p>
          <a:pPr marL="171450" lvl="1" indent="-171450" algn="ctr" defTabSz="711200">
            <a:lnSpc>
              <a:spcPct val="90000"/>
            </a:lnSpc>
            <a:spcBef>
              <a:spcPct val="0"/>
            </a:spcBef>
            <a:spcAft>
              <a:spcPct val="15000"/>
            </a:spcAft>
            <a:buNone/>
          </a:pPr>
          <a:r>
            <a:rPr lang="en-US" sz="1600" b="0" i="0" kern="1200" dirty="0"/>
            <a:t>Janae Miller (Temp)</a:t>
          </a:r>
        </a:p>
        <a:p>
          <a:pPr marL="171450" lvl="1" indent="-171450" algn="ctr" defTabSz="711200">
            <a:lnSpc>
              <a:spcPct val="90000"/>
            </a:lnSpc>
            <a:spcBef>
              <a:spcPct val="0"/>
            </a:spcBef>
            <a:spcAft>
              <a:spcPct val="15000"/>
            </a:spcAft>
            <a:buNone/>
          </a:pPr>
          <a:endParaRPr lang="en-US" sz="1600" b="0" i="0" kern="1200" dirty="0"/>
        </a:p>
        <a:p>
          <a:pPr marL="171450" lvl="1" indent="-171450" algn="ctr" defTabSz="711200">
            <a:lnSpc>
              <a:spcPct val="90000"/>
            </a:lnSpc>
            <a:spcBef>
              <a:spcPct val="0"/>
            </a:spcBef>
            <a:spcAft>
              <a:spcPct val="15000"/>
            </a:spcAft>
            <a:buNone/>
          </a:pPr>
          <a:r>
            <a:rPr lang="en-US" sz="1600" b="0" i="0" u="sng" kern="1200" dirty="0"/>
            <a:t>Data Manager</a:t>
          </a:r>
        </a:p>
        <a:p>
          <a:pPr marL="171450" lvl="1" indent="-171450" algn="ctr" defTabSz="711200">
            <a:lnSpc>
              <a:spcPct val="90000"/>
            </a:lnSpc>
            <a:spcBef>
              <a:spcPct val="0"/>
            </a:spcBef>
            <a:spcAft>
              <a:spcPct val="15000"/>
            </a:spcAft>
            <a:buNone/>
          </a:pPr>
          <a:r>
            <a:rPr lang="en-US" sz="1600" b="0" i="0" u="none" kern="1200" dirty="0"/>
            <a:t>Elizabeth Love</a:t>
          </a:r>
        </a:p>
        <a:p>
          <a:pPr marL="114300" lvl="1" indent="-114300" algn="ctr" defTabSz="622300">
            <a:lnSpc>
              <a:spcPct val="90000"/>
            </a:lnSpc>
            <a:spcBef>
              <a:spcPct val="0"/>
            </a:spcBef>
            <a:spcAft>
              <a:spcPct val="15000"/>
            </a:spcAft>
            <a:buNone/>
          </a:pPr>
          <a:endParaRPr lang="en-US" sz="1400" b="0" i="0" kern="1200" dirty="0"/>
        </a:p>
      </dsp:txBody>
      <dsp:txXfrm>
        <a:off x="5927542" y="206011"/>
        <a:ext cx="2594686" cy="4304159"/>
      </dsp:txXfrm>
    </dsp:sp>
    <dsp:sp modelId="{6AE058EB-4226-40E3-BB84-6F4FBA395817}">
      <dsp:nvSpPr>
        <dsp:cNvPr id="0" name=""/>
        <dsp:cNvSpPr/>
      </dsp:nvSpPr>
      <dsp:spPr>
        <a:xfrm>
          <a:off x="8878141" y="2216"/>
          <a:ext cx="2594686" cy="2016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49784" tIns="28448" rIns="49784" bIns="28448" numCol="1" spcCol="1270" anchor="ctr" anchorCtr="0">
          <a:noAutofit/>
        </a:bodyPr>
        <a:lstStyle/>
        <a:p>
          <a:pPr marL="0" lvl="0" indent="0" algn="ctr" defTabSz="311150">
            <a:lnSpc>
              <a:spcPct val="90000"/>
            </a:lnSpc>
            <a:spcBef>
              <a:spcPct val="0"/>
            </a:spcBef>
            <a:spcAft>
              <a:spcPct val="35000"/>
            </a:spcAft>
            <a:buNone/>
          </a:pPr>
          <a:r>
            <a:rPr lang="en-US" sz="700" kern="1200" dirty="0"/>
            <a:t>Medical Team </a:t>
          </a:r>
        </a:p>
      </dsp:txBody>
      <dsp:txXfrm>
        <a:off x="8878141" y="2216"/>
        <a:ext cx="2594686" cy="201600"/>
      </dsp:txXfrm>
    </dsp:sp>
    <dsp:sp modelId="{4C3C4F47-ABD9-4ECA-902F-F58BF28639CA}">
      <dsp:nvSpPr>
        <dsp:cNvPr id="0" name=""/>
        <dsp:cNvSpPr/>
      </dsp:nvSpPr>
      <dsp:spPr>
        <a:xfrm>
          <a:off x="8878141" y="206033"/>
          <a:ext cx="2594686" cy="4304159"/>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ctr" defTabSz="711200">
            <a:lnSpc>
              <a:spcPct val="90000"/>
            </a:lnSpc>
            <a:spcBef>
              <a:spcPct val="0"/>
            </a:spcBef>
            <a:spcAft>
              <a:spcPct val="15000"/>
            </a:spcAft>
            <a:buNone/>
          </a:pPr>
          <a:r>
            <a:rPr lang="en-US" sz="1600" b="0" i="0" u="sng" kern="1200" dirty="0"/>
            <a:t>Medical Marijuana Program</a:t>
          </a:r>
          <a:endParaRPr lang="en-US" sz="1600" u="sng" kern="1200" dirty="0"/>
        </a:p>
        <a:p>
          <a:pPr marL="171450" lvl="1" indent="-171450" algn="ctr" defTabSz="711200">
            <a:lnSpc>
              <a:spcPct val="90000"/>
            </a:lnSpc>
            <a:spcBef>
              <a:spcPct val="0"/>
            </a:spcBef>
            <a:spcAft>
              <a:spcPct val="15000"/>
            </a:spcAft>
            <a:buNone/>
          </a:pPr>
          <a:endParaRPr lang="en-US" sz="1600" u="sng" kern="1200" dirty="0"/>
        </a:p>
        <a:p>
          <a:pPr marL="171450" lvl="1" indent="-171450" algn="ctr" defTabSz="711200">
            <a:lnSpc>
              <a:spcPct val="90000"/>
            </a:lnSpc>
            <a:spcBef>
              <a:spcPct val="0"/>
            </a:spcBef>
            <a:spcAft>
              <a:spcPct val="15000"/>
            </a:spcAft>
            <a:buNone/>
          </a:pPr>
          <a:r>
            <a:rPr lang="en-US" sz="1600" b="0" i="0" kern="1200" dirty="0"/>
            <a:t>Isabel Senter</a:t>
          </a:r>
          <a:endParaRPr lang="en-US" sz="1600" u="sng" kern="1200" dirty="0"/>
        </a:p>
        <a:p>
          <a:pPr marL="171450" lvl="1" indent="-171450" algn="ctr" defTabSz="711200">
            <a:lnSpc>
              <a:spcPct val="90000"/>
            </a:lnSpc>
            <a:spcBef>
              <a:spcPct val="0"/>
            </a:spcBef>
            <a:spcAft>
              <a:spcPct val="15000"/>
            </a:spcAft>
            <a:buNone/>
          </a:pPr>
          <a:r>
            <a:rPr lang="en-US" sz="1600" u="none" kern="1200" dirty="0"/>
            <a:t>Preya Holland</a:t>
          </a:r>
        </a:p>
      </dsp:txBody>
      <dsp:txXfrm>
        <a:off x="8878141" y="206033"/>
        <a:ext cx="2594686" cy="43041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4A823-AE7F-46D1-97B3-CC230650521D}">
      <dsp:nvSpPr>
        <dsp:cNvPr id="0" name=""/>
        <dsp:cNvSpPr/>
      </dsp:nvSpPr>
      <dsp:spPr>
        <a:xfrm>
          <a:off x="2661" y="754955"/>
          <a:ext cx="1413972" cy="54169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dirty="0"/>
            <a:t>CULTIVATION</a:t>
          </a:r>
        </a:p>
        <a:p>
          <a:pPr marL="0" lvl="0" indent="0" algn="ctr" defTabSz="577850">
            <a:lnSpc>
              <a:spcPct val="90000"/>
            </a:lnSpc>
            <a:spcBef>
              <a:spcPct val="0"/>
            </a:spcBef>
            <a:spcAft>
              <a:spcPct val="35000"/>
            </a:spcAft>
            <a:buNone/>
          </a:pPr>
          <a:r>
            <a:rPr lang="en-US" sz="1300" kern="1200" dirty="0"/>
            <a:t>(OPEN APRIL ‘22)</a:t>
          </a:r>
        </a:p>
      </dsp:txBody>
      <dsp:txXfrm>
        <a:off x="2661" y="754955"/>
        <a:ext cx="1413972" cy="541690"/>
      </dsp:txXfrm>
    </dsp:sp>
    <dsp:sp modelId="{531313CE-8103-4104-8CDF-B62FD7D0EA3E}">
      <dsp:nvSpPr>
        <dsp:cNvPr id="0" name=""/>
        <dsp:cNvSpPr/>
      </dsp:nvSpPr>
      <dsp:spPr>
        <a:xfrm>
          <a:off x="2661" y="1296645"/>
          <a:ext cx="1413972" cy="337223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Cultivator licensees may grow cannabis plants, either outdoors or indoors. </a:t>
          </a:r>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a:t>7 V.S.A. § 904</a:t>
          </a:r>
        </a:p>
      </dsp:txBody>
      <dsp:txXfrm>
        <a:off x="2661" y="1296645"/>
        <a:ext cx="1413972" cy="3372232"/>
      </dsp:txXfrm>
    </dsp:sp>
    <dsp:sp modelId="{6C6FE48E-E925-4113-89EF-20CB98371CD3}">
      <dsp:nvSpPr>
        <dsp:cNvPr id="0" name=""/>
        <dsp:cNvSpPr/>
      </dsp:nvSpPr>
      <dsp:spPr>
        <a:xfrm>
          <a:off x="1614589" y="754955"/>
          <a:ext cx="1413972" cy="54169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dirty="0"/>
            <a:t>TESTING LAB</a:t>
          </a:r>
        </a:p>
        <a:p>
          <a:pPr marL="0" lvl="0" indent="0" algn="ctr" defTabSz="577850">
            <a:lnSpc>
              <a:spcPct val="90000"/>
            </a:lnSpc>
            <a:spcBef>
              <a:spcPct val="0"/>
            </a:spcBef>
            <a:spcAft>
              <a:spcPct val="35000"/>
            </a:spcAft>
            <a:buNone/>
          </a:pPr>
          <a:r>
            <a:rPr lang="en-US" sz="1300" kern="1200" dirty="0"/>
            <a:t>(OPEN APRIL ‘22) </a:t>
          </a:r>
        </a:p>
      </dsp:txBody>
      <dsp:txXfrm>
        <a:off x="1614589" y="754955"/>
        <a:ext cx="1413972" cy="541690"/>
      </dsp:txXfrm>
    </dsp:sp>
    <dsp:sp modelId="{10308928-38C6-4326-A44D-68F3F012116F}">
      <dsp:nvSpPr>
        <dsp:cNvPr id="0" name=""/>
        <dsp:cNvSpPr/>
      </dsp:nvSpPr>
      <dsp:spPr>
        <a:xfrm>
          <a:off x="1614589" y="1296645"/>
          <a:ext cx="1413972" cy="337223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Testing Laboratory licensees may test cannabis and cannabis products obtained from a licensed cannabis establishment, dispensary, or a member of the public. </a:t>
          </a:r>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a:t>7 V.S.A. § 908</a:t>
          </a:r>
        </a:p>
      </dsp:txBody>
      <dsp:txXfrm>
        <a:off x="1614589" y="1296645"/>
        <a:ext cx="1413972" cy="3372232"/>
      </dsp:txXfrm>
    </dsp:sp>
    <dsp:sp modelId="{3932025C-41A4-44FC-A56B-900A7DE4096C}">
      <dsp:nvSpPr>
        <dsp:cNvPr id="0" name=""/>
        <dsp:cNvSpPr/>
      </dsp:nvSpPr>
      <dsp:spPr>
        <a:xfrm>
          <a:off x="3226517" y="754955"/>
          <a:ext cx="1413972" cy="54169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dirty="0"/>
            <a:t>INTEGRATED</a:t>
          </a:r>
        </a:p>
        <a:p>
          <a:pPr marL="0" lvl="0" indent="0" algn="ctr" defTabSz="577850">
            <a:lnSpc>
              <a:spcPct val="90000"/>
            </a:lnSpc>
            <a:spcBef>
              <a:spcPct val="0"/>
            </a:spcBef>
            <a:spcAft>
              <a:spcPct val="35000"/>
            </a:spcAft>
            <a:buNone/>
          </a:pPr>
          <a:r>
            <a:rPr lang="en-US" sz="1300" kern="1200" dirty="0"/>
            <a:t>(OPEN APRIL ‘22) </a:t>
          </a:r>
        </a:p>
      </dsp:txBody>
      <dsp:txXfrm>
        <a:off x="3226517" y="754955"/>
        <a:ext cx="1413972" cy="541690"/>
      </dsp:txXfrm>
    </dsp:sp>
    <dsp:sp modelId="{542AEA6F-1A61-4F2B-A90C-AAF493138A43}">
      <dsp:nvSpPr>
        <dsp:cNvPr id="0" name=""/>
        <dsp:cNvSpPr/>
      </dsp:nvSpPr>
      <dsp:spPr>
        <a:xfrm>
          <a:off x="3226517" y="1296645"/>
          <a:ext cx="1413972" cy="337223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Integrated Licensees may engage in the activities of each of the other license types listed above, but these licenses are only available to "an applicant and its affiliates that hold a dispensary registration on April 1, 2022."</a:t>
          </a:r>
        </a:p>
        <a:p>
          <a:pPr marL="114300" lvl="1" indent="-114300" algn="l" defTabSz="577850">
            <a:lnSpc>
              <a:spcPct val="90000"/>
            </a:lnSpc>
            <a:spcBef>
              <a:spcPct val="0"/>
            </a:spcBef>
            <a:spcAft>
              <a:spcPct val="15000"/>
            </a:spcAft>
            <a:buChar char="•"/>
          </a:pPr>
          <a:r>
            <a:rPr lang="en-US" sz="1300" kern="1200" dirty="0"/>
            <a:t> 7 V.S.A. § 909</a:t>
          </a:r>
        </a:p>
      </dsp:txBody>
      <dsp:txXfrm>
        <a:off x="3226517" y="1296645"/>
        <a:ext cx="1413972" cy="3372232"/>
      </dsp:txXfrm>
    </dsp:sp>
    <dsp:sp modelId="{163A5F1C-11D7-4586-8485-521959406982}">
      <dsp:nvSpPr>
        <dsp:cNvPr id="0" name=""/>
        <dsp:cNvSpPr/>
      </dsp:nvSpPr>
      <dsp:spPr>
        <a:xfrm>
          <a:off x="4838446" y="754955"/>
          <a:ext cx="1413972" cy="54169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dirty="0"/>
            <a:t>MANUFACTURING</a:t>
          </a:r>
        </a:p>
        <a:p>
          <a:pPr marL="0" lvl="0" indent="0" algn="ctr" defTabSz="577850">
            <a:lnSpc>
              <a:spcPct val="90000"/>
            </a:lnSpc>
            <a:spcBef>
              <a:spcPct val="0"/>
            </a:spcBef>
            <a:spcAft>
              <a:spcPct val="35000"/>
            </a:spcAft>
            <a:buNone/>
          </a:pPr>
          <a:r>
            <a:rPr lang="en-US" sz="1300" kern="1200" dirty="0"/>
            <a:t>(OPEN JULY ‘22) </a:t>
          </a:r>
        </a:p>
      </dsp:txBody>
      <dsp:txXfrm>
        <a:off x="4838446" y="754955"/>
        <a:ext cx="1413972" cy="541690"/>
      </dsp:txXfrm>
    </dsp:sp>
    <dsp:sp modelId="{BCE736A1-C2C2-4DC0-8524-0BFE6AF0C392}">
      <dsp:nvSpPr>
        <dsp:cNvPr id="0" name=""/>
        <dsp:cNvSpPr/>
      </dsp:nvSpPr>
      <dsp:spPr>
        <a:xfrm>
          <a:off x="4838446" y="1296645"/>
          <a:ext cx="1413972" cy="337223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Manufacturer licensees may produce cannabis products from cannabis plants, including edibles, oils, and other such products. </a:t>
          </a:r>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a:t>7 V.S.A. § 906</a:t>
          </a:r>
        </a:p>
      </dsp:txBody>
      <dsp:txXfrm>
        <a:off x="4838446" y="1296645"/>
        <a:ext cx="1413972" cy="3372232"/>
      </dsp:txXfrm>
    </dsp:sp>
    <dsp:sp modelId="{5D5EEC29-7020-463F-A93E-E1E87124C6BD}">
      <dsp:nvSpPr>
        <dsp:cNvPr id="0" name=""/>
        <dsp:cNvSpPr/>
      </dsp:nvSpPr>
      <dsp:spPr>
        <a:xfrm>
          <a:off x="6450374" y="754955"/>
          <a:ext cx="1413972" cy="54169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dirty="0"/>
            <a:t>WHOLESALE</a:t>
          </a:r>
        </a:p>
        <a:p>
          <a:pPr marL="0" lvl="0" indent="0" algn="ctr" defTabSz="577850">
            <a:lnSpc>
              <a:spcPct val="90000"/>
            </a:lnSpc>
            <a:spcBef>
              <a:spcPct val="0"/>
            </a:spcBef>
            <a:spcAft>
              <a:spcPct val="35000"/>
            </a:spcAft>
            <a:buNone/>
          </a:pPr>
          <a:r>
            <a:rPr lang="en-US" sz="1300" kern="1200" dirty="0"/>
            <a:t>(OPEN JULY ‘22) </a:t>
          </a:r>
        </a:p>
      </dsp:txBody>
      <dsp:txXfrm>
        <a:off x="6450374" y="754955"/>
        <a:ext cx="1413972" cy="541690"/>
      </dsp:txXfrm>
    </dsp:sp>
    <dsp:sp modelId="{37F8D554-5D5D-4626-9D29-3C8347D2D012}">
      <dsp:nvSpPr>
        <dsp:cNvPr id="0" name=""/>
        <dsp:cNvSpPr/>
      </dsp:nvSpPr>
      <dsp:spPr>
        <a:xfrm>
          <a:off x="6450374" y="1296645"/>
          <a:ext cx="1413972" cy="337223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Wholesaler licensees may purchase cannabis and cannabis products from other licensees and sell them to licensees. </a:t>
          </a:r>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a:t>7 V.S.A. § 905</a:t>
          </a:r>
        </a:p>
      </dsp:txBody>
      <dsp:txXfrm>
        <a:off x="6450374" y="1296645"/>
        <a:ext cx="1413972" cy="3372232"/>
      </dsp:txXfrm>
    </dsp:sp>
    <dsp:sp modelId="{127B68D7-057D-44C3-8F1C-3CDE19563AAC}">
      <dsp:nvSpPr>
        <dsp:cNvPr id="0" name=""/>
        <dsp:cNvSpPr/>
      </dsp:nvSpPr>
      <dsp:spPr>
        <a:xfrm>
          <a:off x="8062302" y="754955"/>
          <a:ext cx="1413972" cy="54169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kern="1200" dirty="0"/>
            <a:t>RETAIL</a:t>
          </a:r>
        </a:p>
        <a:p>
          <a:pPr marL="0" lvl="0" indent="0" algn="ctr" defTabSz="577850">
            <a:lnSpc>
              <a:spcPct val="90000"/>
            </a:lnSpc>
            <a:spcBef>
              <a:spcPct val="0"/>
            </a:spcBef>
            <a:spcAft>
              <a:spcPct val="35000"/>
            </a:spcAft>
            <a:buNone/>
          </a:pPr>
          <a:r>
            <a:rPr lang="en-US" sz="1300" kern="1200" dirty="0"/>
            <a:t>(OPEN SEPT ‘22)</a:t>
          </a:r>
        </a:p>
      </dsp:txBody>
      <dsp:txXfrm>
        <a:off x="8062302" y="754955"/>
        <a:ext cx="1413972" cy="541690"/>
      </dsp:txXfrm>
    </dsp:sp>
    <dsp:sp modelId="{D13E1DF8-8035-4A07-8BE4-CFF3D2CA01DB}">
      <dsp:nvSpPr>
        <dsp:cNvPr id="0" name=""/>
        <dsp:cNvSpPr/>
      </dsp:nvSpPr>
      <dsp:spPr>
        <a:xfrm>
          <a:off x="8062302" y="1296645"/>
          <a:ext cx="1413972" cy="3372232"/>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l" defTabSz="577850">
            <a:lnSpc>
              <a:spcPct val="90000"/>
            </a:lnSpc>
            <a:spcBef>
              <a:spcPct val="0"/>
            </a:spcBef>
            <a:spcAft>
              <a:spcPct val="15000"/>
            </a:spcAft>
            <a:buChar char="•"/>
          </a:pPr>
          <a:r>
            <a:rPr lang="en-US" sz="1300" kern="1200" dirty="0"/>
            <a:t>Retailer licensees may sell cannabis and cannabis products to the general public. </a:t>
          </a:r>
          <a:r>
            <a:rPr lang="en-US" sz="1300" u="sng" kern="1200" dirty="0"/>
            <a:t>No other license type may sell to the general public.</a:t>
          </a:r>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endParaRPr lang="en-US" sz="1300" kern="1200" dirty="0"/>
        </a:p>
        <a:p>
          <a:pPr marL="114300" lvl="1" indent="-114300" algn="l" defTabSz="577850">
            <a:lnSpc>
              <a:spcPct val="90000"/>
            </a:lnSpc>
            <a:spcBef>
              <a:spcPct val="0"/>
            </a:spcBef>
            <a:spcAft>
              <a:spcPct val="15000"/>
            </a:spcAft>
            <a:buChar char="•"/>
          </a:pPr>
          <a:r>
            <a:rPr lang="en-US" sz="1300" kern="1200" dirty="0"/>
            <a:t>7 V.S.A. § 907. </a:t>
          </a:r>
        </a:p>
      </dsp:txBody>
      <dsp:txXfrm>
        <a:off x="8062302" y="1296645"/>
        <a:ext cx="1413972" cy="337223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8F7271-DD3A-D445-96F7-650045A1939C}" type="datetimeFigureOut">
              <a:rPr lang="en-US" smtClean="0"/>
              <a:t>8/21/2024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50D980-1021-4345-A343-553E027790C5}" type="slidenum">
              <a:rPr lang="en-US" smtClean="0"/>
              <a:t>‹#›</a:t>
            </a:fld>
            <a:endParaRPr lang="en-US"/>
          </a:p>
        </p:txBody>
      </p:sp>
    </p:spTree>
    <p:extLst>
      <p:ext uri="{BB962C8B-B14F-4D97-AF65-F5344CB8AC3E}">
        <p14:creationId xmlns:p14="http://schemas.microsoft.com/office/powerpoint/2010/main" val="126512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1</a:t>
            </a:fld>
            <a:endParaRPr lang="en-US"/>
          </a:p>
        </p:txBody>
      </p:sp>
    </p:spTree>
    <p:extLst>
      <p:ext uri="{BB962C8B-B14F-4D97-AF65-F5344CB8AC3E}">
        <p14:creationId xmlns:p14="http://schemas.microsoft.com/office/powerpoint/2010/main" val="179073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Legislature set a goal to move as much of the illicit market into the regulated market as possible that meant </a:t>
            </a:r>
          </a:p>
          <a:p>
            <a:pPr marL="628650" lvl="1" indent="-171450">
              <a:buFont typeface="Arial" panose="020B0604020202020204" pitchFamily="34" charset="0"/>
              <a:buChar char="•"/>
            </a:pPr>
            <a:r>
              <a:rPr lang="en-US" dirty="0"/>
              <a:t>legacy/small growers were prioritized - Also CCB was allowed to reduce some the regulatory burden for small cultivators</a:t>
            </a:r>
          </a:p>
          <a:p>
            <a:pPr marL="628650" lvl="1" indent="-171450">
              <a:buFont typeface="Arial" panose="020B0604020202020204" pitchFamily="34" charset="0"/>
              <a:buChar char="•"/>
            </a:pPr>
            <a:r>
              <a:rPr lang="en-US" dirty="0"/>
              <a:t>Small cultivators are considered farming by statute – which is important from a land use planning perspective in Vermont </a:t>
            </a:r>
          </a:p>
          <a:p>
            <a:pPr marL="628650" lvl="1" indent="-171450">
              <a:buFont typeface="Arial" panose="020B0604020202020204" pitchFamily="34" charset="0"/>
              <a:buChar char="•"/>
            </a:pPr>
            <a:r>
              <a:rPr lang="en-US" dirty="0"/>
              <a:t>And, in consideration of the environmental impact and the agricultural season in Vermont – among the small growers, outdoor cultivation licenses were prioritized </a:t>
            </a:r>
          </a:p>
          <a:p>
            <a:pPr marL="171450" indent="-171450">
              <a:buFont typeface="Arial" panose="020B0604020202020204" pitchFamily="34" charset="0"/>
              <a:buChar char="•"/>
            </a:pPr>
            <a:r>
              <a:rPr lang="en-US" dirty="0"/>
              <a:t>Results in a market structure in which the majority of cannabis in Vermont (at the moment) is </a:t>
            </a:r>
          </a:p>
          <a:p>
            <a:pPr marL="628650" lvl="1" indent="-171450">
              <a:buFont typeface="Arial" panose="020B0604020202020204" pitchFamily="34" charset="0"/>
              <a:buChar char="•"/>
            </a:pPr>
            <a:r>
              <a:rPr lang="en-US" dirty="0"/>
              <a:t>grown outdoor – roughly 70% of our cultivators are outdoor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Roughly 30% of our outdoor cultivators are Tier 1 small cultivators (</a:t>
            </a:r>
            <a:r>
              <a:rPr lang="en-US" dirty="0" err="1"/>
              <a:t>upto</a:t>
            </a:r>
            <a:r>
              <a:rPr lang="en-US" dirty="0"/>
              <a:t> 1000sqft or 125 plants)</a:t>
            </a:r>
          </a:p>
          <a:p>
            <a:pPr marL="628650" lvl="1" indent="-171450">
              <a:buFont typeface="Arial" panose="020B0604020202020204" pitchFamily="34" charset="0"/>
              <a:buChar char="•"/>
            </a:pPr>
            <a:r>
              <a:rPr lang="en-US" dirty="0"/>
              <a:t>Is likely that the majority of cannabis flower will be to be harvested between September and October, and just one harvest this year </a:t>
            </a:r>
          </a:p>
          <a:p>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11</a:t>
            </a:fld>
            <a:endParaRPr lang="en-US"/>
          </a:p>
        </p:txBody>
      </p:sp>
    </p:spTree>
    <p:extLst>
      <p:ext uri="{BB962C8B-B14F-4D97-AF65-F5344CB8AC3E}">
        <p14:creationId xmlns:p14="http://schemas.microsoft.com/office/powerpoint/2010/main" val="1105800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Legislature set a goal to move as much of the illicit market into the regulated market as possible that meant </a:t>
            </a:r>
          </a:p>
          <a:p>
            <a:pPr marL="628650" lvl="1" indent="-171450">
              <a:buFont typeface="Arial" panose="020B0604020202020204" pitchFamily="34" charset="0"/>
              <a:buChar char="•"/>
            </a:pPr>
            <a:r>
              <a:rPr lang="en-US" dirty="0"/>
              <a:t>legacy/small growers were prioritized - Also CCB was allowed to reduce some the regulatory burden for small cultivators</a:t>
            </a:r>
          </a:p>
          <a:p>
            <a:pPr marL="628650" lvl="1" indent="-171450">
              <a:buFont typeface="Arial" panose="020B0604020202020204" pitchFamily="34" charset="0"/>
              <a:buChar char="•"/>
            </a:pPr>
            <a:r>
              <a:rPr lang="en-US" dirty="0"/>
              <a:t>Small cultivators are considered farming by statute – which is important from a land use planning perspective in Vermont </a:t>
            </a:r>
          </a:p>
          <a:p>
            <a:pPr marL="628650" lvl="1" indent="-171450">
              <a:buFont typeface="Arial" panose="020B0604020202020204" pitchFamily="34" charset="0"/>
              <a:buChar char="•"/>
            </a:pPr>
            <a:r>
              <a:rPr lang="en-US" dirty="0"/>
              <a:t>And, in consideration of the environmental impact and the agricultural season in Vermont – among the small growers, outdoor cultivation licenses were prioritized </a:t>
            </a:r>
          </a:p>
          <a:p>
            <a:pPr marL="171450" indent="-171450">
              <a:buFont typeface="Arial" panose="020B0604020202020204" pitchFamily="34" charset="0"/>
              <a:buChar char="•"/>
            </a:pPr>
            <a:r>
              <a:rPr lang="en-US" dirty="0"/>
              <a:t>Results in a market structure in which the majority of cannabis in Vermont (at the moment) is </a:t>
            </a:r>
          </a:p>
          <a:p>
            <a:pPr marL="628650" lvl="1" indent="-171450">
              <a:buFont typeface="Arial" panose="020B0604020202020204" pitchFamily="34" charset="0"/>
              <a:buChar char="•"/>
            </a:pPr>
            <a:r>
              <a:rPr lang="en-US" dirty="0"/>
              <a:t>grown outdoor – roughly 70% of our cultivators are outdoor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Roughly 30% of our outdoor cultivators are Tier 1 small cultivators (</a:t>
            </a:r>
            <a:r>
              <a:rPr lang="en-US" dirty="0" err="1"/>
              <a:t>upto</a:t>
            </a:r>
            <a:r>
              <a:rPr lang="en-US" dirty="0"/>
              <a:t> 1000sqft or 125 plants)</a:t>
            </a:r>
          </a:p>
          <a:p>
            <a:pPr marL="628650" lvl="1" indent="-171450">
              <a:buFont typeface="Arial" panose="020B0604020202020204" pitchFamily="34" charset="0"/>
              <a:buChar char="•"/>
            </a:pPr>
            <a:r>
              <a:rPr lang="en-US" dirty="0"/>
              <a:t>Is likely that the majority of cannabis flower will be to be harvested between September and October, and just one harvest this year </a:t>
            </a:r>
          </a:p>
          <a:p>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12</a:t>
            </a:fld>
            <a:endParaRPr lang="en-US"/>
          </a:p>
        </p:txBody>
      </p:sp>
    </p:spTree>
    <p:extLst>
      <p:ext uri="{BB962C8B-B14F-4D97-AF65-F5344CB8AC3E}">
        <p14:creationId xmlns:p14="http://schemas.microsoft.com/office/powerpoint/2010/main" val="2388022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13</a:t>
            </a:fld>
            <a:endParaRPr lang="en-US"/>
          </a:p>
        </p:txBody>
      </p:sp>
    </p:spTree>
    <p:extLst>
      <p:ext uri="{BB962C8B-B14F-4D97-AF65-F5344CB8AC3E}">
        <p14:creationId xmlns:p14="http://schemas.microsoft.com/office/powerpoint/2010/main" val="3576660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Legislature set a goal to move as much of the illicit market into the regulated market as possible that meant </a:t>
            </a:r>
          </a:p>
          <a:p>
            <a:pPr marL="628650" lvl="1" indent="-171450">
              <a:buFont typeface="Arial" panose="020B0604020202020204" pitchFamily="34" charset="0"/>
              <a:buChar char="•"/>
            </a:pPr>
            <a:r>
              <a:rPr lang="en-US" dirty="0"/>
              <a:t>legacy/small growers were prioritized - Also CCB was allowed to reduce some the regulatory burden for small cultivators</a:t>
            </a:r>
          </a:p>
          <a:p>
            <a:pPr marL="628650" lvl="1" indent="-171450">
              <a:buFont typeface="Arial" panose="020B0604020202020204" pitchFamily="34" charset="0"/>
              <a:buChar char="•"/>
            </a:pPr>
            <a:r>
              <a:rPr lang="en-US" dirty="0"/>
              <a:t>Small cultivators are considered farming by statute – which is important from a land use planning perspective in Vermont </a:t>
            </a:r>
          </a:p>
          <a:p>
            <a:pPr marL="628650" lvl="1" indent="-171450">
              <a:buFont typeface="Arial" panose="020B0604020202020204" pitchFamily="34" charset="0"/>
              <a:buChar char="•"/>
            </a:pPr>
            <a:r>
              <a:rPr lang="en-US" dirty="0"/>
              <a:t>And, in consideration of the environmental impact and the agricultural season in Vermont – among the small growers, outdoor cultivation licenses were prioritized </a:t>
            </a:r>
          </a:p>
          <a:p>
            <a:pPr marL="171450" indent="-171450">
              <a:buFont typeface="Arial" panose="020B0604020202020204" pitchFamily="34" charset="0"/>
              <a:buChar char="•"/>
            </a:pPr>
            <a:r>
              <a:rPr lang="en-US" dirty="0"/>
              <a:t>Results in a market structure in which the majority of cannabis in Vermont (at the moment) is </a:t>
            </a:r>
          </a:p>
          <a:p>
            <a:pPr marL="628650" lvl="1" indent="-171450">
              <a:buFont typeface="Arial" panose="020B0604020202020204" pitchFamily="34" charset="0"/>
              <a:buChar char="•"/>
            </a:pPr>
            <a:r>
              <a:rPr lang="en-US" dirty="0"/>
              <a:t>grown outdoor – roughly 70% of our cultivators are outdoor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Roughly 30% of our outdoor cultivators are Tier 1 small cultivators (</a:t>
            </a:r>
            <a:r>
              <a:rPr lang="en-US" dirty="0" err="1"/>
              <a:t>upto</a:t>
            </a:r>
            <a:r>
              <a:rPr lang="en-US" dirty="0"/>
              <a:t> 1000sqft or 125 plants)</a:t>
            </a:r>
          </a:p>
          <a:p>
            <a:pPr marL="628650" lvl="1" indent="-171450">
              <a:buFont typeface="Arial" panose="020B0604020202020204" pitchFamily="34" charset="0"/>
              <a:buChar char="•"/>
            </a:pPr>
            <a:r>
              <a:rPr lang="en-US" dirty="0"/>
              <a:t>Is likely that the majority of cannabis flower will be to be harvested between September and October, and just one harvest this year </a:t>
            </a:r>
          </a:p>
          <a:p>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14</a:t>
            </a:fld>
            <a:endParaRPr lang="en-US"/>
          </a:p>
        </p:txBody>
      </p:sp>
    </p:spTree>
    <p:extLst>
      <p:ext uri="{BB962C8B-B14F-4D97-AF65-F5344CB8AC3E}">
        <p14:creationId xmlns:p14="http://schemas.microsoft.com/office/powerpoint/2010/main" val="610204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Legislature set a goal to move as much of the illicit market into the regulated market as possible that meant </a:t>
            </a:r>
          </a:p>
          <a:p>
            <a:pPr marL="628650" lvl="1" indent="-171450">
              <a:buFont typeface="Arial" panose="020B0604020202020204" pitchFamily="34" charset="0"/>
              <a:buChar char="•"/>
            </a:pPr>
            <a:r>
              <a:rPr lang="en-US" dirty="0"/>
              <a:t>legacy/small growers were prioritized - Also CCB was allowed to reduce some the regulatory burden for small cultivators</a:t>
            </a:r>
          </a:p>
          <a:p>
            <a:pPr marL="628650" lvl="1" indent="-171450">
              <a:buFont typeface="Arial" panose="020B0604020202020204" pitchFamily="34" charset="0"/>
              <a:buChar char="•"/>
            </a:pPr>
            <a:r>
              <a:rPr lang="en-US" dirty="0"/>
              <a:t>Small cultivators are considered farming by statute – which is important from a land use planning perspective in Vermont </a:t>
            </a:r>
          </a:p>
          <a:p>
            <a:pPr marL="628650" lvl="1" indent="-171450">
              <a:buFont typeface="Arial" panose="020B0604020202020204" pitchFamily="34" charset="0"/>
              <a:buChar char="•"/>
            </a:pPr>
            <a:r>
              <a:rPr lang="en-US" dirty="0"/>
              <a:t>And, in consideration of the environmental impact and the agricultural season in Vermont – among the small growers, outdoor cultivation licenses were prioritized </a:t>
            </a:r>
          </a:p>
          <a:p>
            <a:pPr marL="171450" indent="-171450">
              <a:buFont typeface="Arial" panose="020B0604020202020204" pitchFamily="34" charset="0"/>
              <a:buChar char="•"/>
            </a:pPr>
            <a:r>
              <a:rPr lang="en-US" dirty="0"/>
              <a:t>Results in a market structure in which the majority of cannabis in Vermont (at the moment) is </a:t>
            </a:r>
          </a:p>
          <a:p>
            <a:pPr marL="628650" lvl="1" indent="-171450">
              <a:buFont typeface="Arial" panose="020B0604020202020204" pitchFamily="34" charset="0"/>
              <a:buChar char="•"/>
            </a:pPr>
            <a:r>
              <a:rPr lang="en-US" dirty="0"/>
              <a:t>grown outdoor – roughly 70% of our cultivators are outdoor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Roughly 30% of our outdoor cultivators are Tier 1 small cultivators (</a:t>
            </a:r>
            <a:r>
              <a:rPr lang="en-US" dirty="0" err="1"/>
              <a:t>upto</a:t>
            </a:r>
            <a:r>
              <a:rPr lang="en-US" dirty="0"/>
              <a:t> 1000sqft or 125 plants)</a:t>
            </a:r>
          </a:p>
          <a:p>
            <a:pPr marL="628650" lvl="1" indent="-171450">
              <a:buFont typeface="Arial" panose="020B0604020202020204" pitchFamily="34" charset="0"/>
              <a:buChar char="•"/>
            </a:pPr>
            <a:r>
              <a:rPr lang="en-US" dirty="0"/>
              <a:t>Is likely that the majority of cannabis flower will be to be harvested between September and October, and just one harvest this year </a:t>
            </a:r>
          </a:p>
          <a:p>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15</a:t>
            </a:fld>
            <a:endParaRPr lang="en-US"/>
          </a:p>
        </p:txBody>
      </p:sp>
    </p:spTree>
    <p:extLst>
      <p:ext uri="{BB962C8B-B14F-4D97-AF65-F5344CB8AC3E}">
        <p14:creationId xmlns:p14="http://schemas.microsoft.com/office/powerpoint/2010/main" val="637461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Legislature set a goal to move as much of the illicit market into the regulated market as possible that meant </a:t>
            </a:r>
          </a:p>
          <a:p>
            <a:pPr marL="628650" lvl="1" indent="-171450">
              <a:buFont typeface="Arial" panose="020B0604020202020204" pitchFamily="34" charset="0"/>
              <a:buChar char="•"/>
            </a:pPr>
            <a:r>
              <a:rPr lang="en-US" dirty="0"/>
              <a:t>legacy/small growers were prioritized - Also CCB was allowed to reduce some the regulatory burden for small cultivators</a:t>
            </a:r>
          </a:p>
          <a:p>
            <a:pPr marL="628650" lvl="1" indent="-171450">
              <a:buFont typeface="Arial" panose="020B0604020202020204" pitchFamily="34" charset="0"/>
              <a:buChar char="•"/>
            </a:pPr>
            <a:r>
              <a:rPr lang="en-US" dirty="0"/>
              <a:t>Small cultivators are considered farming by statute – which is important from a land use planning perspective in Vermont </a:t>
            </a:r>
          </a:p>
          <a:p>
            <a:pPr marL="628650" lvl="1" indent="-171450">
              <a:buFont typeface="Arial" panose="020B0604020202020204" pitchFamily="34" charset="0"/>
              <a:buChar char="•"/>
            </a:pPr>
            <a:r>
              <a:rPr lang="en-US" dirty="0"/>
              <a:t>And, in consideration of the environmental impact and the agricultural season in Vermont – among the small growers, outdoor cultivation licenses were prioritized </a:t>
            </a:r>
          </a:p>
          <a:p>
            <a:pPr marL="171450" indent="-171450">
              <a:buFont typeface="Arial" panose="020B0604020202020204" pitchFamily="34" charset="0"/>
              <a:buChar char="•"/>
            </a:pPr>
            <a:r>
              <a:rPr lang="en-US" dirty="0"/>
              <a:t>Results in a market structure in which the majority of cannabis in Vermont (at the moment) is </a:t>
            </a:r>
          </a:p>
          <a:p>
            <a:pPr marL="628650" lvl="1" indent="-171450">
              <a:buFont typeface="Arial" panose="020B0604020202020204" pitchFamily="34" charset="0"/>
              <a:buChar char="•"/>
            </a:pPr>
            <a:r>
              <a:rPr lang="en-US" dirty="0"/>
              <a:t>grown outdoor – roughly 70% of our cultivators are outdoor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Roughly 30% of our outdoor cultivators are Tier 1 small cultivators (</a:t>
            </a:r>
            <a:r>
              <a:rPr lang="en-US" dirty="0" err="1"/>
              <a:t>upto</a:t>
            </a:r>
            <a:r>
              <a:rPr lang="en-US" dirty="0"/>
              <a:t> 1000sqft or 125 plants)</a:t>
            </a:r>
          </a:p>
          <a:p>
            <a:pPr marL="628650" lvl="1" indent="-171450">
              <a:buFont typeface="Arial" panose="020B0604020202020204" pitchFamily="34" charset="0"/>
              <a:buChar char="•"/>
            </a:pPr>
            <a:r>
              <a:rPr lang="en-US" dirty="0"/>
              <a:t>Is likely that the majority of cannabis flower will be to be harvested between September and October, and just one harvest this year </a:t>
            </a:r>
          </a:p>
          <a:p>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16</a:t>
            </a:fld>
            <a:endParaRPr lang="en-US"/>
          </a:p>
        </p:txBody>
      </p:sp>
    </p:spTree>
    <p:extLst>
      <p:ext uri="{BB962C8B-B14F-4D97-AF65-F5344CB8AC3E}">
        <p14:creationId xmlns:p14="http://schemas.microsoft.com/office/powerpoint/2010/main" val="29736232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As a reminder, there are 6 license types the cultivation and manufacturing license types have tiers with in them based on size and complexity of the operation</a:t>
            </a:r>
          </a:p>
          <a:p>
            <a:pPr marL="171450" indent="-171450">
              <a:buFont typeface="Arial" panose="020B0604020202020204" pitchFamily="34" charset="0"/>
              <a:buChar char="•"/>
            </a:pPr>
            <a:r>
              <a:rPr lang="en-US" dirty="0"/>
              <a:t>All types and tiers are open EXCEPT tier 6 cultivation which is the largest tier.  We will open that tier only if the market requires it.  </a:t>
            </a:r>
          </a:p>
          <a:p>
            <a:pPr marL="171450" indent="-171450">
              <a:buFont typeface="Arial" panose="020B0604020202020204" pitchFamily="34" charset="0"/>
              <a:buChar char="•"/>
            </a:pPr>
            <a:r>
              <a:rPr lang="en-US" dirty="0"/>
              <a:t>Licenses mirror steps along the supply chain. </a:t>
            </a:r>
          </a:p>
          <a:p>
            <a:pPr marL="171450" indent="-171450">
              <a:buFont typeface="Arial" panose="020B0604020202020204" pitchFamily="34" charset="0"/>
              <a:buChar char="•"/>
            </a:pPr>
            <a:r>
              <a:rPr lang="en-US" dirty="0"/>
              <a:t>In Vermont an applicant can have only one of each type of license</a:t>
            </a:r>
          </a:p>
          <a:p>
            <a:pPr marL="171450" indent="-171450">
              <a:buFont typeface="Arial" panose="020B0604020202020204" pitchFamily="34" charset="0"/>
              <a:buChar char="•"/>
            </a:pPr>
            <a:r>
              <a:rPr lang="en-US" dirty="0"/>
              <a:t>Applicants can only have one license per location – which means chain operations are not allowed</a:t>
            </a:r>
          </a:p>
          <a:p>
            <a:pPr marL="171450" indent="-171450">
              <a:buFont typeface="Arial" panose="020B0604020202020204" pitchFamily="34" charset="0"/>
              <a:buChar char="•"/>
            </a:pPr>
            <a:r>
              <a:rPr lang="en-US" dirty="0"/>
              <a:t>But applicants can apply to stack or vertically integrate licenses – can only have one of each type </a:t>
            </a:r>
          </a:p>
          <a:p>
            <a:pPr marL="171450" indent="-171450">
              <a:buFont typeface="Arial" panose="020B0604020202020204" pitchFamily="34" charset="0"/>
              <a:buChar char="•"/>
            </a:pPr>
            <a:r>
              <a:rPr lang="en-US" dirty="0"/>
              <a:t>The cultivator and manufacturing licensees can have more than one licensee at a location, for example share growing space or manufacturing space – there are some restrictions on that in Rule 2</a:t>
            </a:r>
          </a:p>
          <a:p>
            <a:pPr marL="171450" indent="-171450">
              <a:buFont typeface="Arial" panose="020B0604020202020204" pitchFamily="34" charset="0"/>
              <a:buChar char="•"/>
            </a:pPr>
            <a:r>
              <a:rPr lang="en-US" dirty="0"/>
              <a:t>Cultivators can operate more than one licenses at a location but together they cannot cultivate more than the larges license type </a:t>
            </a:r>
          </a:p>
          <a:p>
            <a:pPr marL="171450" indent="-171450">
              <a:buFont typeface="Arial" panose="020B0604020202020204" pitchFamily="34" charset="0"/>
              <a:buChar char="•"/>
            </a:pPr>
            <a:r>
              <a:rPr lang="en-US" dirty="0"/>
              <a:t>There is one license type - the integrated license allows a license to do all of the things that each of the individual licenses can do under one license – these licenses are only available to those that held a dispensary license as of April 1.  The purpose of this license was to have a path for the existing medical dispensaries enter the adult use market </a:t>
            </a:r>
          </a:p>
          <a:p>
            <a:pPr marL="171450" indent="-171450">
              <a:buFont typeface="Arial" panose="020B0604020202020204" pitchFamily="34" charset="0"/>
              <a:buChar char="•"/>
            </a:pPr>
            <a:r>
              <a:rPr lang="en-US" dirty="0"/>
              <a:t>Back in May we talked about all of the license types, today we will focus on retail.  </a:t>
            </a:r>
          </a:p>
          <a:p>
            <a:pPr marL="171450" indent="-171450">
              <a:buFont typeface="Arial" panose="020B0604020202020204" pitchFamily="34" charset="0"/>
              <a:buChar char="•"/>
            </a:pPr>
            <a:r>
              <a:rPr lang="en-US" dirty="0"/>
              <a:t>As a reminder licensed retail cannabis establishments and the retail portion of an integrated license, are the only license type permitted to sell cannabis and cannabis products to the public.  </a:t>
            </a:r>
          </a:p>
          <a:p>
            <a:pPr marL="171450" indent="-171450">
              <a:buFont typeface="Arial" panose="020B0604020202020204" pitchFamily="34" charset="0"/>
              <a:buChar char="•"/>
            </a:pPr>
            <a:r>
              <a:rPr lang="en-US" dirty="0"/>
              <a:t>all other license types may only sell or transfer within the supply chain.  </a:t>
            </a:r>
          </a:p>
          <a:p>
            <a:pPr marL="171450" indent="-171450">
              <a:buFont typeface="Arial" panose="020B0604020202020204" pitchFamily="34" charset="0"/>
              <a:buChar char="•"/>
            </a:pPr>
            <a:r>
              <a:rPr lang="en-US" dirty="0"/>
              <a:t>Retail opened ahead of schedule to allow more time for applicants and the licensing team, retail is our most complex license type </a:t>
            </a:r>
          </a:p>
          <a:p>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17</a:t>
            </a:fld>
            <a:endParaRPr lang="en-US"/>
          </a:p>
        </p:txBody>
      </p:sp>
    </p:spTree>
    <p:extLst>
      <p:ext uri="{BB962C8B-B14F-4D97-AF65-F5344CB8AC3E}">
        <p14:creationId xmlns:p14="http://schemas.microsoft.com/office/powerpoint/2010/main" val="841671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Legislature set a goal to move as much of the illicit market into the regulated market as possible that meant </a:t>
            </a:r>
          </a:p>
          <a:p>
            <a:pPr marL="628650" lvl="1" indent="-171450">
              <a:buFont typeface="Arial" panose="020B0604020202020204" pitchFamily="34" charset="0"/>
              <a:buChar char="•"/>
            </a:pPr>
            <a:r>
              <a:rPr lang="en-US" dirty="0"/>
              <a:t>legacy/small growers were prioritized - Also CCB was allowed to reduce some the regulatory burden for small cultivators</a:t>
            </a:r>
          </a:p>
          <a:p>
            <a:pPr marL="628650" lvl="1" indent="-171450">
              <a:buFont typeface="Arial" panose="020B0604020202020204" pitchFamily="34" charset="0"/>
              <a:buChar char="•"/>
            </a:pPr>
            <a:r>
              <a:rPr lang="en-US" dirty="0"/>
              <a:t>Small cultivators are considered farming by statute – which is important from a land use planning perspective in Vermont </a:t>
            </a:r>
          </a:p>
          <a:p>
            <a:pPr marL="628650" lvl="1" indent="-171450">
              <a:buFont typeface="Arial" panose="020B0604020202020204" pitchFamily="34" charset="0"/>
              <a:buChar char="•"/>
            </a:pPr>
            <a:r>
              <a:rPr lang="en-US" dirty="0"/>
              <a:t>And, in consideration of the environmental impact and the agricultural season in Vermont – among the small growers, outdoor cultivation licenses were prioritized </a:t>
            </a:r>
          </a:p>
          <a:p>
            <a:pPr marL="171450" indent="-171450">
              <a:buFont typeface="Arial" panose="020B0604020202020204" pitchFamily="34" charset="0"/>
              <a:buChar char="•"/>
            </a:pPr>
            <a:r>
              <a:rPr lang="en-US" dirty="0"/>
              <a:t>Results in a market structure in which the majority of cannabis in Vermont (at the moment) is </a:t>
            </a:r>
          </a:p>
          <a:p>
            <a:pPr marL="628650" lvl="1" indent="-171450">
              <a:buFont typeface="Arial" panose="020B0604020202020204" pitchFamily="34" charset="0"/>
              <a:buChar char="•"/>
            </a:pPr>
            <a:r>
              <a:rPr lang="en-US" dirty="0"/>
              <a:t>grown outdoor – roughly 70% of our cultivators are outdoor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Roughly 30% of our outdoor cultivators are Tier 1 small cultivators (</a:t>
            </a:r>
            <a:r>
              <a:rPr lang="en-US" dirty="0" err="1"/>
              <a:t>upto</a:t>
            </a:r>
            <a:r>
              <a:rPr lang="en-US" dirty="0"/>
              <a:t> 1000sqft or 125 plants)</a:t>
            </a:r>
          </a:p>
          <a:p>
            <a:pPr marL="628650" lvl="1" indent="-171450">
              <a:buFont typeface="Arial" panose="020B0604020202020204" pitchFamily="34" charset="0"/>
              <a:buChar char="•"/>
            </a:pPr>
            <a:r>
              <a:rPr lang="en-US" dirty="0"/>
              <a:t>Is likely that the majority of cannabis flower will be to be harvested between September and October, and just one harvest this year </a:t>
            </a:r>
          </a:p>
          <a:p>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18</a:t>
            </a:fld>
            <a:endParaRPr lang="en-US"/>
          </a:p>
        </p:txBody>
      </p:sp>
    </p:spTree>
    <p:extLst>
      <p:ext uri="{BB962C8B-B14F-4D97-AF65-F5344CB8AC3E}">
        <p14:creationId xmlns:p14="http://schemas.microsoft.com/office/powerpoint/2010/main" val="3817448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19</a:t>
            </a:fld>
            <a:endParaRPr lang="en-US"/>
          </a:p>
        </p:txBody>
      </p:sp>
    </p:spTree>
    <p:extLst>
      <p:ext uri="{BB962C8B-B14F-4D97-AF65-F5344CB8AC3E}">
        <p14:creationId xmlns:p14="http://schemas.microsoft.com/office/powerpoint/2010/main" val="841671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Legislature set a goal to move as much of the illicit market into the regulated market as possible that meant </a:t>
            </a:r>
          </a:p>
          <a:p>
            <a:pPr marL="628650" lvl="1" indent="-171450">
              <a:buFont typeface="Arial" panose="020B0604020202020204" pitchFamily="34" charset="0"/>
              <a:buChar char="•"/>
            </a:pPr>
            <a:r>
              <a:rPr lang="en-US" dirty="0"/>
              <a:t>legacy/small growers were prioritized - Also CCB was allowed to reduce some the regulatory burden for small cultivators</a:t>
            </a:r>
          </a:p>
          <a:p>
            <a:pPr marL="628650" lvl="1" indent="-171450">
              <a:buFont typeface="Arial" panose="020B0604020202020204" pitchFamily="34" charset="0"/>
              <a:buChar char="•"/>
            </a:pPr>
            <a:r>
              <a:rPr lang="en-US" dirty="0"/>
              <a:t>Small cultivators are considered farming by statute – which is important from a land use planning perspective in Vermont </a:t>
            </a:r>
          </a:p>
          <a:p>
            <a:pPr marL="628650" lvl="1" indent="-171450">
              <a:buFont typeface="Arial" panose="020B0604020202020204" pitchFamily="34" charset="0"/>
              <a:buChar char="•"/>
            </a:pPr>
            <a:r>
              <a:rPr lang="en-US" dirty="0"/>
              <a:t>And, in consideration of the environmental impact and the agricultural season in Vermont – among the small growers, outdoor cultivation licenses were prioritized </a:t>
            </a:r>
          </a:p>
          <a:p>
            <a:pPr marL="171450" indent="-171450">
              <a:buFont typeface="Arial" panose="020B0604020202020204" pitchFamily="34" charset="0"/>
              <a:buChar char="•"/>
            </a:pPr>
            <a:r>
              <a:rPr lang="en-US" dirty="0"/>
              <a:t>Results in a market structure in which the majority of cannabis in Vermont (at the moment) is </a:t>
            </a:r>
          </a:p>
          <a:p>
            <a:pPr marL="628650" lvl="1" indent="-171450">
              <a:buFont typeface="Arial" panose="020B0604020202020204" pitchFamily="34" charset="0"/>
              <a:buChar char="•"/>
            </a:pPr>
            <a:r>
              <a:rPr lang="en-US" dirty="0"/>
              <a:t>grown outdoor – roughly 70% of our cultivators are outdoor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Roughly 30% of our outdoor cultivators are Tier 1 small cultivators (</a:t>
            </a:r>
            <a:r>
              <a:rPr lang="en-US" dirty="0" err="1"/>
              <a:t>upto</a:t>
            </a:r>
            <a:r>
              <a:rPr lang="en-US" dirty="0"/>
              <a:t> 1000sqft or 125 plants)</a:t>
            </a:r>
          </a:p>
          <a:p>
            <a:pPr marL="628650" lvl="1" indent="-171450">
              <a:buFont typeface="Arial" panose="020B0604020202020204" pitchFamily="34" charset="0"/>
              <a:buChar char="•"/>
            </a:pPr>
            <a:r>
              <a:rPr lang="en-US" dirty="0"/>
              <a:t>Is likely that the majority of cannabis flower will be to be harvested between September and October, and just one harvest this year </a:t>
            </a:r>
          </a:p>
          <a:p>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20</a:t>
            </a:fld>
            <a:endParaRPr lang="en-US"/>
          </a:p>
        </p:txBody>
      </p:sp>
    </p:spTree>
    <p:extLst>
      <p:ext uri="{BB962C8B-B14F-4D97-AF65-F5344CB8AC3E}">
        <p14:creationId xmlns:p14="http://schemas.microsoft.com/office/powerpoint/2010/main" val="2358428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3</a:t>
            </a:fld>
            <a:endParaRPr lang="en-US"/>
          </a:p>
        </p:txBody>
      </p:sp>
    </p:spTree>
    <p:extLst>
      <p:ext uri="{BB962C8B-B14F-4D97-AF65-F5344CB8AC3E}">
        <p14:creationId xmlns:p14="http://schemas.microsoft.com/office/powerpoint/2010/main" val="3044263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Legislature set a goal to move as much of the illicit market into the regulated market as possible that meant </a:t>
            </a:r>
          </a:p>
          <a:p>
            <a:pPr marL="628650" lvl="1" indent="-171450">
              <a:buFont typeface="Arial" panose="020B0604020202020204" pitchFamily="34" charset="0"/>
              <a:buChar char="•"/>
            </a:pPr>
            <a:r>
              <a:rPr lang="en-US" dirty="0"/>
              <a:t>legacy/small growers were prioritized - Also CCB was allowed to reduce some the regulatory burden for small cultivators</a:t>
            </a:r>
          </a:p>
          <a:p>
            <a:pPr marL="628650" lvl="1" indent="-171450">
              <a:buFont typeface="Arial" panose="020B0604020202020204" pitchFamily="34" charset="0"/>
              <a:buChar char="•"/>
            </a:pPr>
            <a:r>
              <a:rPr lang="en-US" dirty="0"/>
              <a:t>Small cultivators are considered farming by statute – which is important from a land use planning perspective in Vermont </a:t>
            </a:r>
          </a:p>
          <a:p>
            <a:pPr marL="628650" lvl="1" indent="-171450">
              <a:buFont typeface="Arial" panose="020B0604020202020204" pitchFamily="34" charset="0"/>
              <a:buChar char="•"/>
            </a:pPr>
            <a:r>
              <a:rPr lang="en-US" dirty="0"/>
              <a:t>And, in consideration of the environmental impact and the agricultural season in Vermont – among the small growers, outdoor cultivation licenses were prioritized </a:t>
            </a:r>
          </a:p>
          <a:p>
            <a:pPr marL="171450" indent="-171450">
              <a:buFont typeface="Arial" panose="020B0604020202020204" pitchFamily="34" charset="0"/>
              <a:buChar char="•"/>
            </a:pPr>
            <a:r>
              <a:rPr lang="en-US" dirty="0"/>
              <a:t>Results in a market structure in which the majority of cannabis in Vermont (at the moment) is </a:t>
            </a:r>
          </a:p>
          <a:p>
            <a:pPr marL="628650" lvl="1" indent="-171450">
              <a:buFont typeface="Arial" panose="020B0604020202020204" pitchFamily="34" charset="0"/>
              <a:buChar char="•"/>
            </a:pPr>
            <a:r>
              <a:rPr lang="en-US" dirty="0"/>
              <a:t>grown outdoor – roughly 70% of our cultivators are outdoor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Roughly 30% of our outdoor cultivators are Tier 1 small cultivators (</a:t>
            </a:r>
            <a:r>
              <a:rPr lang="en-US" dirty="0" err="1"/>
              <a:t>upto</a:t>
            </a:r>
            <a:r>
              <a:rPr lang="en-US" dirty="0"/>
              <a:t> 1000sqft or 125 plants)</a:t>
            </a:r>
          </a:p>
          <a:p>
            <a:pPr marL="628650" lvl="1" indent="-171450">
              <a:buFont typeface="Arial" panose="020B0604020202020204" pitchFamily="34" charset="0"/>
              <a:buChar char="•"/>
            </a:pPr>
            <a:r>
              <a:rPr lang="en-US" dirty="0"/>
              <a:t>Is likely that the majority of cannabis flower will be to be harvested between September and October, and just one harvest this year </a:t>
            </a:r>
          </a:p>
          <a:p>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21</a:t>
            </a:fld>
            <a:endParaRPr lang="en-US"/>
          </a:p>
        </p:txBody>
      </p:sp>
    </p:spTree>
    <p:extLst>
      <p:ext uri="{BB962C8B-B14F-4D97-AF65-F5344CB8AC3E}">
        <p14:creationId xmlns:p14="http://schemas.microsoft.com/office/powerpoint/2010/main" val="30202434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Legislature set a goal to move as much of the illicit market into the regulated market as possible that meant </a:t>
            </a:r>
          </a:p>
          <a:p>
            <a:pPr marL="628650" lvl="1" indent="-171450">
              <a:buFont typeface="Arial" panose="020B0604020202020204" pitchFamily="34" charset="0"/>
              <a:buChar char="•"/>
            </a:pPr>
            <a:r>
              <a:rPr lang="en-US" dirty="0"/>
              <a:t>legacy/small growers were prioritized - Also CCB was allowed to reduce some the regulatory burden for small cultivators</a:t>
            </a:r>
          </a:p>
          <a:p>
            <a:pPr marL="628650" lvl="1" indent="-171450">
              <a:buFont typeface="Arial" panose="020B0604020202020204" pitchFamily="34" charset="0"/>
              <a:buChar char="•"/>
            </a:pPr>
            <a:r>
              <a:rPr lang="en-US" dirty="0"/>
              <a:t>Small cultivators are considered farming by statute – which is important from a land use planning perspective in Vermont </a:t>
            </a:r>
          </a:p>
          <a:p>
            <a:pPr marL="628650" lvl="1" indent="-171450">
              <a:buFont typeface="Arial" panose="020B0604020202020204" pitchFamily="34" charset="0"/>
              <a:buChar char="•"/>
            </a:pPr>
            <a:r>
              <a:rPr lang="en-US" dirty="0"/>
              <a:t>And, in consideration of the environmental impact and the agricultural season in Vermont – among the small growers, outdoor cultivation licenses were prioritized </a:t>
            </a:r>
          </a:p>
          <a:p>
            <a:pPr marL="171450" indent="-171450">
              <a:buFont typeface="Arial" panose="020B0604020202020204" pitchFamily="34" charset="0"/>
              <a:buChar char="•"/>
            </a:pPr>
            <a:r>
              <a:rPr lang="en-US" dirty="0"/>
              <a:t>Results in a market structure in which the majority of cannabis in Vermont (at the moment) is </a:t>
            </a:r>
          </a:p>
          <a:p>
            <a:pPr marL="628650" lvl="1" indent="-171450">
              <a:buFont typeface="Arial" panose="020B0604020202020204" pitchFamily="34" charset="0"/>
              <a:buChar char="•"/>
            </a:pPr>
            <a:r>
              <a:rPr lang="en-US" dirty="0"/>
              <a:t>grown outdoor – roughly 70% of our cultivators are outdoor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Roughly 30% of our outdoor cultivators are Tier 1 small cultivators (</a:t>
            </a:r>
            <a:r>
              <a:rPr lang="en-US" dirty="0" err="1"/>
              <a:t>upto</a:t>
            </a:r>
            <a:r>
              <a:rPr lang="en-US" dirty="0"/>
              <a:t> 1000sqft or 125 plants)</a:t>
            </a:r>
          </a:p>
          <a:p>
            <a:pPr marL="628650" lvl="1" indent="-171450">
              <a:buFont typeface="Arial" panose="020B0604020202020204" pitchFamily="34" charset="0"/>
              <a:buChar char="•"/>
            </a:pPr>
            <a:r>
              <a:rPr lang="en-US" dirty="0"/>
              <a:t>Is likely that the majority of cannabis flower will be to be harvested between September and October, and just one harvest this year </a:t>
            </a:r>
          </a:p>
          <a:p>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22</a:t>
            </a:fld>
            <a:endParaRPr lang="en-US"/>
          </a:p>
        </p:txBody>
      </p:sp>
    </p:spTree>
    <p:extLst>
      <p:ext uri="{BB962C8B-B14F-4D97-AF65-F5344CB8AC3E}">
        <p14:creationId xmlns:p14="http://schemas.microsoft.com/office/powerpoint/2010/main" val="42939151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Legislature set a goal to move as much of the illicit market into the regulated market as possible that meant </a:t>
            </a:r>
          </a:p>
          <a:p>
            <a:pPr marL="628650" lvl="1" indent="-171450">
              <a:buFont typeface="Arial" panose="020B0604020202020204" pitchFamily="34" charset="0"/>
              <a:buChar char="•"/>
            </a:pPr>
            <a:r>
              <a:rPr lang="en-US" dirty="0"/>
              <a:t>legacy/small growers were prioritized - Also CCB was allowed to reduce some the regulatory burden for small cultivators</a:t>
            </a:r>
          </a:p>
          <a:p>
            <a:pPr marL="628650" lvl="1" indent="-171450">
              <a:buFont typeface="Arial" panose="020B0604020202020204" pitchFamily="34" charset="0"/>
              <a:buChar char="•"/>
            </a:pPr>
            <a:r>
              <a:rPr lang="en-US" dirty="0"/>
              <a:t>Small cultivators are considered farming by statute – which is important from a land use planning perspective in Vermont </a:t>
            </a:r>
          </a:p>
          <a:p>
            <a:pPr marL="628650" lvl="1" indent="-171450">
              <a:buFont typeface="Arial" panose="020B0604020202020204" pitchFamily="34" charset="0"/>
              <a:buChar char="•"/>
            </a:pPr>
            <a:r>
              <a:rPr lang="en-US" dirty="0"/>
              <a:t>And, in consideration of the environmental impact and the agricultural season in Vermont – among the small growers, outdoor cultivation licenses were prioritized </a:t>
            </a:r>
          </a:p>
          <a:p>
            <a:pPr marL="171450" indent="-171450">
              <a:buFont typeface="Arial" panose="020B0604020202020204" pitchFamily="34" charset="0"/>
              <a:buChar char="•"/>
            </a:pPr>
            <a:r>
              <a:rPr lang="en-US" dirty="0"/>
              <a:t>Results in a market structure in which the majority of cannabis in Vermont (at the moment) is </a:t>
            </a:r>
          </a:p>
          <a:p>
            <a:pPr marL="628650" lvl="1" indent="-171450">
              <a:buFont typeface="Arial" panose="020B0604020202020204" pitchFamily="34" charset="0"/>
              <a:buChar char="•"/>
            </a:pPr>
            <a:r>
              <a:rPr lang="en-US" dirty="0"/>
              <a:t>grown outdoor – roughly 70% of our cultivators are outdoor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Roughly 30% of our outdoor cultivators are Tier 1 small cultivators (</a:t>
            </a:r>
            <a:r>
              <a:rPr lang="en-US" dirty="0" err="1"/>
              <a:t>upto</a:t>
            </a:r>
            <a:r>
              <a:rPr lang="en-US" dirty="0"/>
              <a:t> 1000sqft or 125 plants)</a:t>
            </a:r>
          </a:p>
          <a:p>
            <a:pPr marL="628650" lvl="1" indent="-171450">
              <a:buFont typeface="Arial" panose="020B0604020202020204" pitchFamily="34" charset="0"/>
              <a:buChar char="•"/>
            </a:pPr>
            <a:r>
              <a:rPr lang="en-US" dirty="0"/>
              <a:t>Is likely that the majority of cannabis flower will be to be harvested between September and October, and just one harvest this year </a:t>
            </a:r>
          </a:p>
          <a:p>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23</a:t>
            </a:fld>
            <a:endParaRPr lang="en-US"/>
          </a:p>
        </p:txBody>
      </p:sp>
    </p:spTree>
    <p:extLst>
      <p:ext uri="{BB962C8B-B14F-4D97-AF65-F5344CB8AC3E}">
        <p14:creationId xmlns:p14="http://schemas.microsoft.com/office/powerpoint/2010/main" val="4241699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Legislature set a goal to move as much of the illicit market into the regulated market as possible that meant </a:t>
            </a:r>
          </a:p>
          <a:p>
            <a:pPr marL="628650" lvl="1" indent="-171450">
              <a:buFont typeface="Arial" panose="020B0604020202020204" pitchFamily="34" charset="0"/>
              <a:buChar char="•"/>
            </a:pPr>
            <a:r>
              <a:rPr lang="en-US" dirty="0"/>
              <a:t>legacy/small growers were prioritized - Also CCB was allowed to reduce some the regulatory burden for small cultivators</a:t>
            </a:r>
          </a:p>
          <a:p>
            <a:pPr marL="628650" lvl="1" indent="-171450">
              <a:buFont typeface="Arial" panose="020B0604020202020204" pitchFamily="34" charset="0"/>
              <a:buChar char="•"/>
            </a:pPr>
            <a:r>
              <a:rPr lang="en-US" dirty="0"/>
              <a:t>Small cultivators are considered farming by statute – which is important from a land use planning perspective in Vermont </a:t>
            </a:r>
          </a:p>
          <a:p>
            <a:pPr marL="628650" lvl="1" indent="-171450">
              <a:buFont typeface="Arial" panose="020B0604020202020204" pitchFamily="34" charset="0"/>
              <a:buChar char="•"/>
            </a:pPr>
            <a:r>
              <a:rPr lang="en-US" dirty="0"/>
              <a:t>And, in consideration of the environmental impact and the agricultural season in Vermont – among the small growers, outdoor cultivation licenses were prioritized </a:t>
            </a:r>
          </a:p>
          <a:p>
            <a:pPr marL="171450" indent="-171450">
              <a:buFont typeface="Arial" panose="020B0604020202020204" pitchFamily="34" charset="0"/>
              <a:buChar char="•"/>
            </a:pPr>
            <a:r>
              <a:rPr lang="en-US" dirty="0"/>
              <a:t>Results in a market structure in which the majority of cannabis in Vermont (at the moment) is </a:t>
            </a:r>
          </a:p>
          <a:p>
            <a:pPr marL="628650" lvl="1" indent="-171450">
              <a:buFont typeface="Arial" panose="020B0604020202020204" pitchFamily="34" charset="0"/>
              <a:buChar char="•"/>
            </a:pPr>
            <a:r>
              <a:rPr lang="en-US" dirty="0"/>
              <a:t>grown outdoor – roughly 70% of our cultivators are outdoor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Roughly 30% of our outdoor cultivators are Tier 1 small cultivators (</a:t>
            </a:r>
            <a:r>
              <a:rPr lang="en-US" dirty="0" err="1"/>
              <a:t>upto</a:t>
            </a:r>
            <a:r>
              <a:rPr lang="en-US" dirty="0"/>
              <a:t> 1000sqft or 125 plants)</a:t>
            </a:r>
          </a:p>
          <a:p>
            <a:pPr marL="628650" lvl="1" indent="-171450">
              <a:buFont typeface="Arial" panose="020B0604020202020204" pitchFamily="34" charset="0"/>
              <a:buChar char="•"/>
            </a:pPr>
            <a:r>
              <a:rPr lang="en-US" dirty="0"/>
              <a:t>Is likely that the majority of cannabis flower will be to be harvested between September and October, and just one harvest this year </a:t>
            </a:r>
          </a:p>
          <a:p>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24</a:t>
            </a:fld>
            <a:endParaRPr lang="en-US"/>
          </a:p>
        </p:txBody>
      </p:sp>
    </p:spTree>
    <p:extLst>
      <p:ext uri="{BB962C8B-B14F-4D97-AF65-F5344CB8AC3E}">
        <p14:creationId xmlns:p14="http://schemas.microsoft.com/office/powerpoint/2010/main" val="4009863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Legislature set a goal to move as much of the illicit market into the regulated market as possible that meant </a:t>
            </a:r>
          </a:p>
          <a:p>
            <a:pPr marL="628650" lvl="1" indent="-171450">
              <a:buFont typeface="Arial" panose="020B0604020202020204" pitchFamily="34" charset="0"/>
              <a:buChar char="•"/>
            </a:pPr>
            <a:r>
              <a:rPr lang="en-US" dirty="0"/>
              <a:t>legacy/small growers were prioritized - Also CCB was allowed to reduce some the regulatory burden for small cultivators</a:t>
            </a:r>
          </a:p>
          <a:p>
            <a:pPr marL="628650" lvl="1" indent="-171450">
              <a:buFont typeface="Arial" panose="020B0604020202020204" pitchFamily="34" charset="0"/>
              <a:buChar char="•"/>
            </a:pPr>
            <a:r>
              <a:rPr lang="en-US" dirty="0"/>
              <a:t>Small cultivators are considered farming by statute – which is important from a land use planning perspective in Vermont </a:t>
            </a:r>
          </a:p>
          <a:p>
            <a:pPr marL="628650" lvl="1" indent="-171450">
              <a:buFont typeface="Arial" panose="020B0604020202020204" pitchFamily="34" charset="0"/>
              <a:buChar char="•"/>
            </a:pPr>
            <a:r>
              <a:rPr lang="en-US" dirty="0"/>
              <a:t>And, in consideration of the environmental impact and the agricultural season in Vermont – among the small growers, outdoor cultivation licenses were prioritized </a:t>
            </a:r>
          </a:p>
          <a:p>
            <a:pPr marL="171450" indent="-171450">
              <a:buFont typeface="Arial" panose="020B0604020202020204" pitchFamily="34" charset="0"/>
              <a:buChar char="•"/>
            </a:pPr>
            <a:r>
              <a:rPr lang="en-US" dirty="0"/>
              <a:t>Results in a market structure in which the majority of cannabis in Vermont (at the moment) is </a:t>
            </a:r>
          </a:p>
          <a:p>
            <a:pPr marL="628650" lvl="1" indent="-171450">
              <a:buFont typeface="Arial" panose="020B0604020202020204" pitchFamily="34" charset="0"/>
              <a:buChar char="•"/>
            </a:pPr>
            <a:r>
              <a:rPr lang="en-US" dirty="0"/>
              <a:t>grown outdoor – roughly 70% of our cultivators are outdoor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Roughly 30% of our outdoor cultivators are Tier 1 small cultivators (</a:t>
            </a:r>
            <a:r>
              <a:rPr lang="en-US" dirty="0" err="1"/>
              <a:t>upto</a:t>
            </a:r>
            <a:r>
              <a:rPr lang="en-US" dirty="0"/>
              <a:t> 1000sqft or 125 plants)</a:t>
            </a:r>
          </a:p>
          <a:p>
            <a:pPr marL="628650" lvl="1" indent="-171450">
              <a:buFont typeface="Arial" panose="020B0604020202020204" pitchFamily="34" charset="0"/>
              <a:buChar char="•"/>
            </a:pPr>
            <a:r>
              <a:rPr lang="en-US" dirty="0"/>
              <a:t>Is likely that the majority of cannabis flower will be to be harvested between September and October, and just one harvest this year </a:t>
            </a:r>
          </a:p>
          <a:p>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25</a:t>
            </a:fld>
            <a:endParaRPr lang="en-US"/>
          </a:p>
        </p:txBody>
      </p:sp>
    </p:spTree>
    <p:extLst>
      <p:ext uri="{BB962C8B-B14F-4D97-AF65-F5344CB8AC3E}">
        <p14:creationId xmlns:p14="http://schemas.microsoft.com/office/powerpoint/2010/main" val="30481184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Legislature set a goal to move as much of the illicit market into the regulated market as possible that meant </a:t>
            </a:r>
          </a:p>
          <a:p>
            <a:pPr marL="628650" lvl="1" indent="-171450">
              <a:buFont typeface="Arial" panose="020B0604020202020204" pitchFamily="34" charset="0"/>
              <a:buChar char="•"/>
            </a:pPr>
            <a:r>
              <a:rPr lang="en-US" dirty="0"/>
              <a:t>legacy/small growers were prioritized - Also CCB was allowed to reduce some the regulatory burden for small cultivators</a:t>
            </a:r>
          </a:p>
          <a:p>
            <a:pPr marL="628650" lvl="1" indent="-171450">
              <a:buFont typeface="Arial" panose="020B0604020202020204" pitchFamily="34" charset="0"/>
              <a:buChar char="•"/>
            </a:pPr>
            <a:r>
              <a:rPr lang="en-US" dirty="0"/>
              <a:t>Small cultivators are considered farming by statute – which is important from a land use planning perspective in Vermont </a:t>
            </a:r>
          </a:p>
          <a:p>
            <a:pPr marL="628650" lvl="1" indent="-171450">
              <a:buFont typeface="Arial" panose="020B0604020202020204" pitchFamily="34" charset="0"/>
              <a:buChar char="•"/>
            </a:pPr>
            <a:r>
              <a:rPr lang="en-US" dirty="0"/>
              <a:t>And, in consideration of the environmental impact and the agricultural season in Vermont – among the small growers, outdoor cultivation licenses were prioritized </a:t>
            </a:r>
          </a:p>
          <a:p>
            <a:pPr marL="171450" indent="-171450">
              <a:buFont typeface="Arial" panose="020B0604020202020204" pitchFamily="34" charset="0"/>
              <a:buChar char="•"/>
            </a:pPr>
            <a:r>
              <a:rPr lang="en-US" dirty="0"/>
              <a:t>Results in a market structure in which the majority of cannabis in Vermont (at the moment) is </a:t>
            </a:r>
          </a:p>
          <a:p>
            <a:pPr marL="628650" lvl="1" indent="-171450">
              <a:buFont typeface="Arial" panose="020B0604020202020204" pitchFamily="34" charset="0"/>
              <a:buChar char="•"/>
            </a:pPr>
            <a:r>
              <a:rPr lang="en-US" dirty="0"/>
              <a:t>grown outdoor – roughly 70% of our cultivators are outdoor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Roughly 30% of our outdoor cultivators are Tier 1 small cultivators (</a:t>
            </a:r>
            <a:r>
              <a:rPr lang="en-US" dirty="0" err="1"/>
              <a:t>upto</a:t>
            </a:r>
            <a:r>
              <a:rPr lang="en-US" dirty="0"/>
              <a:t> 1000sqft or 125 plants)</a:t>
            </a:r>
          </a:p>
          <a:p>
            <a:pPr marL="628650" lvl="1" indent="-171450">
              <a:buFont typeface="Arial" panose="020B0604020202020204" pitchFamily="34" charset="0"/>
              <a:buChar char="•"/>
            </a:pPr>
            <a:r>
              <a:rPr lang="en-US" dirty="0"/>
              <a:t>Is likely that the majority of cannabis flower will be to be harvested between September and October, and just one harvest this year </a:t>
            </a:r>
          </a:p>
          <a:p>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26</a:t>
            </a:fld>
            <a:endParaRPr lang="en-US"/>
          </a:p>
        </p:txBody>
      </p:sp>
    </p:spTree>
    <p:extLst>
      <p:ext uri="{BB962C8B-B14F-4D97-AF65-F5344CB8AC3E}">
        <p14:creationId xmlns:p14="http://schemas.microsoft.com/office/powerpoint/2010/main" val="660110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Legislature set a goal to move as much of the illicit market into the regulated market as possible that meant </a:t>
            </a:r>
          </a:p>
          <a:p>
            <a:pPr marL="628650" lvl="1" indent="-171450">
              <a:buFont typeface="Arial" panose="020B0604020202020204" pitchFamily="34" charset="0"/>
              <a:buChar char="•"/>
            </a:pPr>
            <a:r>
              <a:rPr lang="en-US" dirty="0"/>
              <a:t>legacy/small growers were prioritized - Also CCB was allowed to reduce some the regulatory burden for small cultivators</a:t>
            </a:r>
          </a:p>
          <a:p>
            <a:pPr marL="628650" lvl="1" indent="-171450">
              <a:buFont typeface="Arial" panose="020B0604020202020204" pitchFamily="34" charset="0"/>
              <a:buChar char="•"/>
            </a:pPr>
            <a:r>
              <a:rPr lang="en-US" dirty="0"/>
              <a:t>Small cultivators are considered farming by statute – which is important from a land use planning perspective in Vermont </a:t>
            </a:r>
          </a:p>
          <a:p>
            <a:pPr marL="628650" lvl="1" indent="-171450">
              <a:buFont typeface="Arial" panose="020B0604020202020204" pitchFamily="34" charset="0"/>
              <a:buChar char="•"/>
            </a:pPr>
            <a:r>
              <a:rPr lang="en-US" dirty="0"/>
              <a:t>And, in consideration of the environmental impact and the agricultural season in Vermont – among the small growers, outdoor cultivation licenses were prioritized </a:t>
            </a:r>
          </a:p>
          <a:p>
            <a:pPr marL="171450" indent="-171450">
              <a:buFont typeface="Arial" panose="020B0604020202020204" pitchFamily="34" charset="0"/>
              <a:buChar char="•"/>
            </a:pPr>
            <a:r>
              <a:rPr lang="en-US" dirty="0"/>
              <a:t>Results in a market structure in which the majority of cannabis in Vermont (at the moment) is </a:t>
            </a:r>
          </a:p>
          <a:p>
            <a:pPr marL="628650" lvl="1" indent="-171450">
              <a:buFont typeface="Arial" panose="020B0604020202020204" pitchFamily="34" charset="0"/>
              <a:buChar char="•"/>
            </a:pPr>
            <a:r>
              <a:rPr lang="en-US" dirty="0"/>
              <a:t>grown outdoor – roughly 70% of our cultivators are outdoor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Roughly 30% of our outdoor cultivators are Tier 1 small cultivators (</a:t>
            </a:r>
            <a:r>
              <a:rPr lang="en-US" dirty="0" err="1"/>
              <a:t>upto</a:t>
            </a:r>
            <a:r>
              <a:rPr lang="en-US" dirty="0"/>
              <a:t> 1000sqft or 125 plants)</a:t>
            </a:r>
          </a:p>
          <a:p>
            <a:pPr marL="628650" lvl="1" indent="-171450">
              <a:buFont typeface="Arial" panose="020B0604020202020204" pitchFamily="34" charset="0"/>
              <a:buChar char="•"/>
            </a:pPr>
            <a:r>
              <a:rPr lang="en-US" dirty="0"/>
              <a:t>Is likely that the majority of cannabis flower will be to be harvested between September and October, and just one harvest this year </a:t>
            </a:r>
          </a:p>
          <a:p>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27</a:t>
            </a:fld>
            <a:endParaRPr lang="en-US"/>
          </a:p>
        </p:txBody>
      </p:sp>
    </p:spTree>
    <p:extLst>
      <p:ext uri="{BB962C8B-B14F-4D97-AF65-F5344CB8AC3E}">
        <p14:creationId xmlns:p14="http://schemas.microsoft.com/office/powerpoint/2010/main" val="6899479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Legislature set a goal to move as much of the illicit market into the regulated market as possible that meant </a:t>
            </a:r>
          </a:p>
          <a:p>
            <a:pPr marL="628650" lvl="1" indent="-171450">
              <a:buFont typeface="Arial" panose="020B0604020202020204" pitchFamily="34" charset="0"/>
              <a:buChar char="•"/>
            </a:pPr>
            <a:r>
              <a:rPr lang="en-US" dirty="0"/>
              <a:t>legacy/small growers were prioritized - Also CCB was allowed to reduce some the regulatory burden for small cultivators</a:t>
            </a:r>
          </a:p>
          <a:p>
            <a:pPr marL="628650" lvl="1" indent="-171450">
              <a:buFont typeface="Arial" panose="020B0604020202020204" pitchFamily="34" charset="0"/>
              <a:buChar char="•"/>
            </a:pPr>
            <a:r>
              <a:rPr lang="en-US" dirty="0"/>
              <a:t>Small cultivators are considered farming by statute – which is important from a land use planning perspective in Vermont </a:t>
            </a:r>
          </a:p>
          <a:p>
            <a:pPr marL="628650" lvl="1" indent="-171450">
              <a:buFont typeface="Arial" panose="020B0604020202020204" pitchFamily="34" charset="0"/>
              <a:buChar char="•"/>
            </a:pPr>
            <a:r>
              <a:rPr lang="en-US" dirty="0"/>
              <a:t>And, in consideration of the environmental impact and the agricultural season in Vermont – among the small growers, outdoor cultivation licenses were prioritized </a:t>
            </a:r>
          </a:p>
          <a:p>
            <a:pPr marL="171450" indent="-171450">
              <a:buFont typeface="Arial" panose="020B0604020202020204" pitchFamily="34" charset="0"/>
              <a:buChar char="•"/>
            </a:pPr>
            <a:r>
              <a:rPr lang="en-US" dirty="0"/>
              <a:t>Results in a market structure in which the majority of cannabis in Vermont (at the moment) is </a:t>
            </a:r>
          </a:p>
          <a:p>
            <a:pPr marL="628650" lvl="1" indent="-171450">
              <a:buFont typeface="Arial" panose="020B0604020202020204" pitchFamily="34" charset="0"/>
              <a:buChar char="•"/>
            </a:pPr>
            <a:r>
              <a:rPr lang="en-US" dirty="0"/>
              <a:t>grown outdoor – roughly 70% of our cultivators are outdoor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Roughly 30% of our outdoor cultivators are Tier 1 small cultivators (</a:t>
            </a:r>
            <a:r>
              <a:rPr lang="en-US" dirty="0" err="1"/>
              <a:t>upto</a:t>
            </a:r>
            <a:r>
              <a:rPr lang="en-US" dirty="0"/>
              <a:t> 1000sqft or 125 plants)</a:t>
            </a:r>
          </a:p>
          <a:p>
            <a:pPr marL="628650" lvl="1" indent="-171450">
              <a:buFont typeface="Arial" panose="020B0604020202020204" pitchFamily="34" charset="0"/>
              <a:buChar char="•"/>
            </a:pPr>
            <a:r>
              <a:rPr lang="en-US" dirty="0"/>
              <a:t>Is likely that the majority of cannabis flower will be to be harvested between September and October, and just one harvest this year </a:t>
            </a:r>
          </a:p>
          <a:p>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28</a:t>
            </a:fld>
            <a:endParaRPr lang="en-US"/>
          </a:p>
        </p:txBody>
      </p:sp>
    </p:spTree>
    <p:extLst>
      <p:ext uri="{BB962C8B-B14F-4D97-AF65-F5344CB8AC3E}">
        <p14:creationId xmlns:p14="http://schemas.microsoft.com/office/powerpoint/2010/main" val="14931648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Legislature set a goal to move as much of the illicit market into the regulated market as possible that meant </a:t>
            </a:r>
          </a:p>
          <a:p>
            <a:pPr marL="628650" lvl="1" indent="-171450">
              <a:buFont typeface="Arial" panose="020B0604020202020204" pitchFamily="34" charset="0"/>
              <a:buChar char="•"/>
            </a:pPr>
            <a:r>
              <a:rPr lang="en-US" dirty="0"/>
              <a:t>legacy/small growers were prioritized - Also CCB was allowed to reduce some the regulatory burden for small cultivators</a:t>
            </a:r>
          </a:p>
          <a:p>
            <a:pPr marL="628650" lvl="1" indent="-171450">
              <a:buFont typeface="Arial" panose="020B0604020202020204" pitchFamily="34" charset="0"/>
              <a:buChar char="•"/>
            </a:pPr>
            <a:r>
              <a:rPr lang="en-US" dirty="0"/>
              <a:t>Small cultivators are considered farming by statute – which is important from a land use planning perspective in Vermont </a:t>
            </a:r>
          </a:p>
          <a:p>
            <a:pPr marL="628650" lvl="1" indent="-171450">
              <a:buFont typeface="Arial" panose="020B0604020202020204" pitchFamily="34" charset="0"/>
              <a:buChar char="•"/>
            </a:pPr>
            <a:r>
              <a:rPr lang="en-US" dirty="0"/>
              <a:t>And, in consideration of the environmental impact and the agricultural season in Vermont – among the small growers, outdoor cultivation licenses were prioritized </a:t>
            </a:r>
          </a:p>
          <a:p>
            <a:pPr marL="171450" indent="-171450">
              <a:buFont typeface="Arial" panose="020B0604020202020204" pitchFamily="34" charset="0"/>
              <a:buChar char="•"/>
            </a:pPr>
            <a:r>
              <a:rPr lang="en-US" dirty="0"/>
              <a:t>Results in a market structure in which the majority of cannabis in Vermont (at the moment) is </a:t>
            </a:r>
          </a:p>
          <a:p>
            <a:pPr marL="628650" lvl="1" indent="-171450">
              <a:buFont typeface="Arial" panose="020B0604020202020204" pitchFamily="34" charset="0"/>
              <a:buChar char="•"/>
            </a:pPr>
            <a:r>
              <a:rPr lang="en-US" dirty="0"/>
              <a:t>grown outdoor – roughly 70% of our cultivators are outdoor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Roughly 30% of our outdoor cultivators are Tier 1 small cultivators (</a:t>
            </a:r>
            <a:r>
              <a:rPr lang="en-US" dirty="0" err="1"/>
              <a:t>upto</a:t>
            </a:r>
            <a:r>
              <a:rPr lang="en-US" dirty="0"/>
              <a:t> 1000sqft or 125 plants)</a:t>
            </a:r>
          </a:p>
          <a:p>
            <a:pPr marL="628650" lvl="1" indent="-171450">
              <a:buFont typeface="Arial" panose="020B0604020202020204" pitchFamily="34" charset="0"/>
              <a:buChar char="•"/>
            </a:pPr>
            <a:r>
              <a:rPr lang="en-US" dirty="0"/>
              <a:t>Is likely that the majority of cannabis flower will be to be harvested between September and October, and just one harvest this year </a:t>
            </a:r>
          </a:p>
          <a:p>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29</a:t>
            </a:fld>
            <a:endParaRPr lang="en-US"/>
          </a:p>
        </p:txBody>
      </p:sp>
    </p:spTree>
    <p:extLst>
      <p:ext uri="{BB962C8B-B14F-4D97-AF65-F5344CB8AC3E}">
        <p14:creationId xmlns:p14="http://schemas.microsoft.com/office/powerpoint/2010/main" val="42462803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Legislature set a goal to move as much of the illicit market into the regulated market as possible that meant </a:t>
            </a:r>
          </a:p>
          <a:p>
            <a:pPr marL="628650" lvl="1" indent="-171450">
              <a:buFont typeface="Arial" panose="020B0604020202020204" pitchFamily="34" charset="0"/>
              <a:buChar char="•"/>
            </a:pPr>
            <a:r>
              <a:rPr lang="en-US" dirty="0"/>
              <a:t>legacy/small growers were prioritized - Also CCB was allowed to reduce some the regulatory burden for small cultivators</a:t>
            </a:r>
          </a:p>
          <a:p>
            <a:pPr marL="628650" lvl="1" indent="-171450">
              <a:buFont typeface="Arial" panose="020B0604020202020204" pitchFamily="34" charset="0"/>
              <a:buChar char="•"/>
            </a:pPr>
            <a:r>
              <a:rPr lang="en-US" dirty="0"/>
              <a:t>Small cultivators are considered farming by statute – which is important from a land use planning perspective in Vermont </a:t>
            </a:r>
          </a:p>
          <a:p>
            <a:pPr marL="628650" lvl="1" indent="-171450">
              <a:buFont typeface="Arial" panose="020B0604020202020204" pitchFamily="34" charset="0"/>
              <a:buChar char="•"/>
            </a:pPr>
            <a:r>
              <a:rPr lang="en-US" dirty="0"/>
              <a:t>And, in consideration of the environmental impact and the agricultural season in Vermont – among the small growers, outdoor cultivation licenses were prioritized </a:t>
            </a:r>
          </a:p>
          <a:p>
            <a:pPr marL="171450" indent="-171450">
              <a:buFont typeface="Arial" panose="020B0604020202020204" pitchFamily="34" charset="0"/>
              <a:buChar char="•"/>
            </a:pPr>
            <a:r>
              <a:rPr lang="en-US" dirty="0"/>
              <a:t>Results in a market structure in which the majority of cannabis in Vermont (at the moment) is </a:t>
            </a:r>
          </a:p>
          <a:p>
            <a:pPr marL="628650" lvl="1" indent="-171450">
              <a:buFont typeface="Arial" panose="020B0604020202020204" pitchFamily="34" charset="0"/>
              <a:buChar char="•"/>
            </a:pPr>
            <a:r>
              <a:rPr lang="en-US" dirty="0"/>
              <a:t>grown outdoor – roughly 70% of our cultivators are outdoor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Roughly 30% of our outdoor cultivators are Tier 1 small cultivators (</a:t>
            </a:r>
            <a:r>
              <a:rPr lang="en-US" dirty="0" err="1"/>
              <a:t>upto</a:t>
            </a:r>
            <a:r>
              <a:rPr lang="en-US" dirty="0"/>
              <a:t> 1000sqft or 125 plants)</a:t>
            </a:r>
          </a:p>
          <a:p>
            <a:pPr marL="628650" lvl="1" indent="-171450">
              <a:buFont typeface="Arial" panose="020B0604020202020204" pitchFamily="34" charset="0"/>
              <a:buChar char="•"/>
            </a:pPr>
            <a:r>
              <a:rPr lang="en-US" dirty="0"/>
              <a:t>Is likely that the majority of cannabis flower will be to be harvested between September and October, and just one harvest this year </a:t>
            </a:r>
          </a:p>
          <a:p>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30</a:t>
            </a:fld>
            <a:endParaRPr lang="en-US"/>
          </a:p>
        </p:txBody>
      </p:sp>
    </p:spTree>
    <p:extLst>
      <p:ext uri="{BB962C8B-B14F-4D97-AF65-F5344CB8AC3E}">
        <p14:creationId xmlns:p14="http://schemas.microsoft.com/office/powerpoint/2010/main" val="3669322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Legislature set a goal to move as much of the illicit market into the regulated market as possible that meant </a:t>
            </a:r>
          </a:p>
          <a:p>
            <a:pPr marL="628650" lvl="1" indent="-171450">
              <a:buFont typeface="Arial" panose="020B0604020202020204" pitchFamily="34" charset="0"/>
              <a:buChar char="•"/>
            </a:pPr>
            <a:r>
              <a:rPr lang="en-US" dirty="0"/>
              <a:t>legacy/small growers were prioritized - Also CCB was allowed to reduce some the regulatory burden for small cultivators</a:t>
            </a:r>
          </a:p>
          <a:p>
            <a:pPr marL="628650" lvl="1" indent="-171450">
              <a:buFont typeface="Arial" panose="020B0604020202020204" pitchFamily="34" charset="0"/>
              <a:buChar char="•"/>
            </a:pPr>
            <a:r>
              <a:rPr lang="en-US" dirty="0"/>
              <a:t>Small cultivators are considered farming by statute – which is important from a land use planning perspective in Vermont </a:t>
            </a:r>
          </a:p>
          <a:p>
            <a:pPr marL="628650" lvl="1" indent="-171450">
              <a:buFont typeface="Arial" panose="020B0604020202020204" pitchFamily="34" charset="0"/>
              <a:buChar char="•"/>
            </a:pPr>
            <a:r>
              <a:rPr lang="en-US" dirty="0"/>
              <a:t>And, in consideration of the environmental impact and the agricultural season in Vermont – among the small growers, outdoor cultivation licenses were prioritized </a:t>
            </a:r>
          </a:p>
          <a:p>
            <a:pPr marL="171450" indent="-171450">
              <a:buFont typeface="Arial" panose="020B0604020202020204" pitchFamily="34" charset="0"/>
              <a:buChar char="•"/>
            </a:pPr>
            <a:r>
              <a:rPr lang="en-US" dirty="0"/>
              <a:t>Results in a market structure in which the majority of cannabis in Vermont (at the moment) is </a:t>
            </a:r>
          </a:p>
          <a:p>
            <a:pPr marL="628650" lvl="1" indent="-171450">
              <a:buFont typeface="Arial" panose="020B0604020202020204" pitchFamily="34" charset="0"/>
              <a:buChar char="•"/>
            </a:pPr>
            <a:r>
              <a:rPr lang="en-US" dirty="0"/>
              <a:t>grown outdoor – roughly 70% of our cultivators are outdoor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Roughly 30% of our outdoor cultivators are Tier 1 small cultivators (</a:t>
            </a:r>
            <a:r>
              <a:rPr lang="en-US" dirty="0" err="1"/>
              <a:t>upto</a:t>
            </a:r>
            <a:r>
              <a:rPr lang="en-US" dirty="0"/>
              <a:t> 1000sqft or 125 plants)</a:t>
            </a:r>
          </a:p>
          <a:p>
            <a:pPr marL="628650" lvl="1" indent="-171450">
              <a:buFont typeface="Arial" panose="020B0604020202020204" pitchFamily="34" charset="0"/>
              <a:buChar char="•"/>
            </a:pPr>
            <a:r>
              <a:rPr lang="en-US" dirty="0"/>
              <a:t>Is likely that the majority of cannabis flower will be to be harvested between September and October, and just one harvest this year </a:t>
            </a:r>
          </a:p>
          <a:p>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4</a:t>
            </a:fld>
            <a:endParaRPr lang="en-US"/>
          </a:p>
        </p:txBody>
      </p:sp>
    </p:spTree>
    <p:extLst>
      <p:ext uri="{BB962C8B-B14F-4D97-AF65-F5344CB8AC3E}">
        <p14:creationId xmlns:p14="http://schemas.microsoft.com/office/powerpoint/2010/main" val="5641336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31</a:t>
            </a:fld>
            <a:endParaRPr lang="en-US"/>
          </a:p>
        </p:txBody>
      </p:sp>
    </p:spTree>
    <p:extLst>
      <p:ext uri="{BB962C8B-B14F-4D97-AF65-F5344CB8AC3E}">
        <p14:creationId xmlns:p14="http://schemas.microsoft.com/office/powerpoint/2010/main" val="1443718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Legislature set a goal to move as much of the illicit market into the regulated market as possible that meant </a:t>
            </a:r>
          </a:p>
          <a:p>
            <a:pPr marL="628650" lvl="1" indent="-171450">
              <a:buFont typeface="Arial" panose="020B0604020202020204" pitchFamily="34" charset="0"/>
              <a:buChar char="•"/>
            </a:pPr>
            <a:r>
              <a:rPr lang="en-US" dirty="0"/>
              <a:t>legacy/small growers were prioritized - Also CCB was allowed to reduce some the regulatory burden for small cultivators</a:t>
            </a:r>
          </a:p>
          <a:p>
            <a:pPr marL="628650" lvl="1" indent="-171450">
              <a:buFont typeface="Arial" panose="020B0604020202020204" pitchFamily="34" charset="0"/>
              <a:buChar char="•"/>
            </a:pPr>
            <a:r>
              <a:rPr lang="en-US" dirty="0"/>
              <a:t>Small cultivators are considered farming by statute – which is important from a land use planning perspective in Vermont </a:t>
            </a:r>
          </a:p>
          <a:p>
            <a:pPr marL="628650" lvl="1" indent="-171450">
              <a:buFont typeface="Arial" panose="020B0604020202020204" pitchFamily="34" charset="0"/>
              <a:buChar char="•"/>
            </a:pPr>
            <a:r>
              <a:rPr lang="en-US" dirty="0"/>
              <a:t>And, in consideration of the environmental impact and the agricultural season in Vermont – among the small growers, outdoor cultivation licenses were prioritized </a:t>
            </a:r>
          </a:p>
          <a:p>
            <a:pPr marL="171450" indent="-171450">
              <a:buFont typeface="Arial" panose="020B0604020202020204" pitchFamily="34" charset="0"/>
              <a:buChar char="•"/>
            </a:pPr>
            <a:r>
              <a:rPr lang="en-US" dirty="0"/>
              <a:t>Results in a market structure in which the majority of cannabis in Vermont (at the moment) is </a:t>
            </a:r>
          </a:p>
          <a:p>
            <a:pPr marL="628650" lvl="1" indent="-171450">
              <a:buFont typeface="Arial" panose="020B0604020202020204" pitchFamily="34" charset="0"/>
              <a:buChar char="•"/>
            </a:pPr>
            <a:r>
              <a:rPr lang="en-US" dirty="0"/>
              <a:t>grown outdoor – roughly 70% of our cultivators are outdoor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Roughly 30% of our outdoor cultivators are Tier 1 small cultivators (</a:t>
            </a:r>
            <a:r>
              <a:rPr lang="en-US" dirty="0" err="1"/>
              <a:t>upto</a:t>
            </a:r>
            <a:r>
              <a:rPr lang="en-US" dirty="0"/>
              <a:t> 1000sqft or 125 plants)</a:t>
            </a:r>
          </a:p>
          <a:p>
            <a:pPr marL="628650" lvl="1" indent="-171450">
              <a:buFont typeface="Arial" panose="020B0604020202020204" pitchFamily="34" charset="0"/>
              <a:buChar char="•"/>
            </a:pPr>
            <a:r>
              <a:rPr lang="en-US" dirty="0"/>
              <a:t>Is likely that the majority of cannabis flower will be to be harvested between September and October, and just one harvest this year </a:t>
            </a:r>
          </a:p>
          <a:p>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5</a:t>
            </a:fld>
            <a:endParaRPr lang="en-US"/>
          </a:p>
        </p:txBody>
      </p:sp>
    </p:spTree>
    <p:extLst>
      <p:ext uri="{BB962C8B-B14F-4D97-AF65-F5344CB8AC3E}">
        <p14:creationId xmlns:p14="http://schemas.microsoft.com/office/powerpoint/2010/main" val="2807195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Legislature set a goal to move as much of the illicit market into the regulated market as possible that meant </a:t>
            </a:r>
          </a:p>
          <a:p>
            <a:pPr marL="628650" lvl="1" indent="-171450">
              <a:buFont typeface="Arial" panose="020B0604020202020204" pitchFamily="34" charset="0"/>
              <a:buChar char="•"/>
            </a:pPr>
            <a:r>
              <a:rPr lang="en-US" dirty="0"/>
              <a:t>legacy/small growers were prioritized - Also CCB was allowed to reduce some the regulatory burden for small cultivators</a:t>
            </a:r>
          </a:p>
          <a:p>
            <a:pPr marL="628650" lvl="1" indent="-171450">
              <a:buFont typeface="Arial" panose="020B0604020202020204" pitchFamily="34" charset="0"/>
              <a:buChar char="•"/>
            </a:pPr>
            <a:r>
              <a:rPr lang="en-US" dirty="0"/>
              <a:t>Small cultivators are considered farming by statute – which is important from a land use planning perspective in Vermont </a:t>
            </a:r>
          </a:p>
          <a:p>
            <a:pPr marL="628650" lvl="1" indent="-171450">
              <a:buFont typeface="Arial" panose="020B0604020202020204" pitchFamily="34" charset="0"/>
              <a:buChar char="•"/>
            </a:pPr>
            <a:r>
              <a:rPr lang="en-US" dirty="0"/>
              <a:t>And, in consideration of the environmental impact and the agricultural season in Vermont – among the small growers, outdoor cultivation licenses were prioritized </a:t>
            </a:r>
          </a:p>
          <a:p>
            <a:pPr marL="171450" indent="-171450">
              <a:buFont typeface="Arial" panose="020B0604020202020204" pitchFamily="34" charset="0"/>
              <a:buChar char="•"/>
            </a:pPr>
            <a:r>
              <a:rPr lang="en-US" dirty="0"/>
              <a:t>Results in a market structure in which the majority of cannabis in Vermont (at the moment) is </a:t>
            </a:r>
          </a:p>
          <a:p>
            <a:pPr marL="628650" lvl="1" indent="-171450">
              <a:buFont typeface="Arial" panose="020B0604020202020204" pitchFamily="34" charset="0"/>
              <a:buChar char="•"/>
            </a:pPr>
            <a:r>
              <a:rPr lang="en-US" dirty="0"/>
              <a:t>grown outdoor – roughly 70% of our cultivators are outdoor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Roughly 30% of our outdoor cultivators are Tier 1 small cultivators (</a:t>
            </a:r>
            <a:r>
              <a:rPr lang="en-US" dirty="0" err="1"/>
              <a:t>upto</a:t>
            </a:r>
            <a:r>
              <a:rPr lang="en-US" dirty="0"/>
              <a:t> 1000sqft or 125 plants)</a:t>
            </a:r>
          </a:p>
          <a:p>
            <a:pPr marL="628650" lvl="1" indent="-171450">
              <a:buFont typeface="Arial" panose="020B0604020202020204" pitchFamily="34" charset="0"/>
              <a:buChar char="•"/>
            </a:pPr>
            <a:r>
              <a:rPr lang="en-US" dirty="0"/>
              <a:t>Is likely that the majority of cannabis flower will be to be harvested between September and October, and just one harvest this year </a:t>
            </a:r>
          </a:p>
          <a:p>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6</a:t>
            </a:fld>
            <a:endParaRPr lang="en-US"/>
          </a:p>
        </p:txBody>
      </p:sp>
    </p:spTree>
    <p:extLst>
      <p:ext uri="{BB962C8B-B14F-4D97-AF65-F5344CB8AC3E}">
        <p14:creationId xmlns:p14="http://schemas.microsoft.com/office/powerpoint/2010/main" val="769674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Legislature set a goal to move as much of the illicit market into the regulated market as possible that meant </a:t>
            </a:r>
          </a:p>
          <a:p>
            <a:pPr marL="628650" lvl="1" indent="-171450">
              <a:buFont typeface="Arial" panose="020B0604020202020204" pitchFamily="34" charset="0"/>
              <a:buChar char="•"/>
            </a:pPr>
            <a:r>
              <a:rPr lang="en-US" dirty="0"/>
              <a:t>legacy/small growers were prioritized - Also CCB was allowed to reduce some the regulatory burden for small cultivators</a:t>
            </a:r>
          </a:p>
          <a:p>
            <a:pPr marL="628650" lvl="1" indent="-171450">
              <a:buFont typeface="Arial" panose="020B0604020202020204" pitchFamily="34" charset="0"/>
              <a:buChar char="•"/>
            </a:pPr>
            <a:r>
              <a:rPr lang="en-US" dirty="0"/>
              <a:t>Small cultivators are considered farming by statute – which is important from a land use planning perspective in Vermont </a:t>
            </a:r>
          </a:p>
          <a:p>
            <a:pPr marL="628650" lvl="1" indent="-171450">
              <a:buFont typeface="Arial" panose="020B0604020202020204" pitchFamily="34" charset="0"/>
              <a:buChar char="•"/>
            </a:pPr>
            <a:r>
              <a:rPr lang="en-US" dirty="0"/>
              <a:t>And, in consideration of the environmental impact and the agricultural season in Vermont – among the small growers, outdoor cultivation licenses were prioritized </a:t>
            </a:r>
          </a:p>
          <a:p>
            <a:pPr marL="171450" indent="-171450">
              <a:buFont typeface="Arial" panose="020B0604020202020204" pitchFamily="34" charset="0"/>
              <a:buChar char="•"/>
            </a:pPr>
            <a:r>
              <a:rPr lang="en-US" dirty="0"/>
              <a:t>Results in a market structure in which the majority of cannabis in Vermont (at the moment) is </a:t>
            </a:r>
          </a:p>
          <a:p>
            <a:pPr marL="628650" lvl="1" indent="-171450">
              <a:buFont typeface="Arial" panose="020B0604020202020204" pitchFamily="34" charset="0"/>
              <a:buChar char="•"/>
            </a:pPr>
            <a:r>
              <a:rPr lang="en-US" dirty="0"/>
              <a:t>grown outdoor – roughly 70% of our cultivators are outdoor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Roughly 30% of our outdoor cultivators are Tier 1 small cultivators (</a:t>
            </a:r>
            <a:r>
              <a:rPr lang="en-US" dirty="0" err="1"/>
              <a:t>upto</a:t>
            </a:r>
            <a:r>
              <a:rPr lang="en-US" dirty="0"/>
              <a:t> 1000sqft or 125 plants)</a:t>
            </a:r>
          </a:p>
          <a:p>
            <a:pPr marL="628650" lvl="1" indent="-171450">
              <a:buFont typeface="Arial" panose="020B0604020202020204" pitchFamily="34" charset="0"/>
              <a:buChar char="•"/>
            </a:pPr>
            <a:r>
              <a:rPr lang="en-US" dirty="0"/>
              <a:t>Is likely that the majority of cannabis flower will be to be harvested between September and October, and just one harvest this year </a:t>
            </a:r>
          </a:p>
          <a:p>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7</a:t>
            </a:fld>
            <a:endParaRPr lang="en-US"/>
          </a:p>
        </p:txBody>
      </p:sp>
    </p:spTree>
    <p:extLst>
      <p:ext uri="{BB962C8B-B14F-4D97-AF65-F5344CB8AC3E}">
        <p14:creationId xmlns:p14="http://schemas.microsoft.com/office/powerpoint/2010/main" val="1743251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8</a:t>
            </a:fld>
            <a:endParaRPr lang="en-US"/>
          </a:p>
        </p:txBody>
      </p:sp>
    </p:spTree>
    <p:extLst>
      <p:ext uri="{BB962C8B-B14F-4D97-AF65-F5344CB8AC3E}">
        <p14:creationId xmlns:p14="http://schemas.microsoft.com/office/powerpoint/2010/main" val="1187909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Legislature set a goal to move as much of the illicit market into the regulated market as possible that meant </a:t>
            </a:r>
          </a:p>
          <a:p>
            <a:pPr marL="628650" lvl="1" indent="-171450">
              <a:buFont typeface="Arial" panose="020B0604020202020204" pitchFamily="34" charset="0"/>
              <a:buChar char="•"/>
            </a:pPr>
            <a:r>
              <a:rPr lang="en-US" dirty="0"/>
              <a:t>legacy/small growers were prioritized - Also CCB was allowed to reduce some the regulatory burden for small cultivators</a:t>
            </a:r>
          </a:p>
          <a:p>
            <a:pPr marL="628650" lvl="1" indent="-171450">
              <a:buFont typeface="Arial" panose="020B0604020202020204" pitchFamily="34" charset="0"/>
              <a:buChar char="•"/>
            </a:pPr>
            <a:r>
              <a:rPr lang="en-US" dirty="0"/>
              <a:t>Small cultivators are considered farming by statute – which is important from a land use planning perspective in Vermont </a:t>
            </a:r>
          </a:p>
          <a:p>
            <a:pPr marL="628650" lvl="1" indent="-171450">
              <a:buFont typeface="Arial" panose="020B0604020202020204" pitchFamily="34" charset="0"/>
              <a:buChar char="•"/>
            </a:pPr>
            <a:r>
              <a:rPr lang="en-US" dirty="0"/>
              <a:t>And, in consideration of the environmental impact and the agricultural season in Vermont – among the small growers, outdoor cultivation licenses were prioritized </a:t>
            </a:r>
          </a:p>
          <a:p>
            <a:pPr marL="171450" indent="-171450">
              <a:buFont typeface="Arial" panose="020B0604020202020204" pitchFamily="34" charset="0"/>
              <a:buChar char="•"/>
            </a:pPr>
            <a:r>
              <a:rPr lang="en-US" dirty="0"/>
              <a:t>Results in a market structure in which the majority of cannabis in Vermont (at the moment) is </a:t>
            </a:r>
          </a:p>
          <a:p>
            <a:pPr marL="628650" lvl="1" indent="-171450">
              <a:buFont typeface="Arial" panose="020B0604020202020204" pitchFamily="34" charset="0"/>
              <a:buChar char="•"/>
            </a:pPr>
            <a:r>
              <a:rPr lang="en-US" dirty="0"/>
              <a:t>grown outdoor – roughly 70% of our cultivators are outdoor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Roughly 30% of our outdoor cultivators are Tier 1 small cultivators (</a:t>
            </a:r>
            <a:r>
              <a:rPr lang="en-US" dirty="0" err="1"/>
              <a:t>upto</a:t>
            </a:r>
            <a:r>
              <a:rPr lang="en-US" dirty="0"/>
              <a:t> 1000sqft or 125 plants)</a:t>
            </a:r>
          </a:p>
          <a:p>
            <a:pPr marL="628650" lvl="1" indent="-171450">
              <a:buFont typeface="Arial" panose="020B0604020202020204" pitchFamily="34" charset="0"/>
              <a:buChar char="•"/>
            </a:pPr>
            <a:r>
              <a:rPr lang="en-US" dirty="0"/>
              <a:t>Is likely that the majority of cannabis flower will be to be harvested between September and October, and just one harvest this year </a:t>
            </a:r>
          </a:p>
          <a:p>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9</a:t>
            </a:fld>
            <a:endParaRPr lang="en-US"/>
          </a:p>
        </p:txBody>
      </p:sp>
    </p:spTree>
    <p:extLst>
      <p:ext uri="{BB962C8B-B14F-4D97-AF65-F5344CB8AC3E}">
        <p14:creationId xmlns:p14="http://schemas.microsoft.com/office/powerpoint/2010/main" val="3142085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Legislature set a goal to move as much of the illicit market into the regulated market as possible that meant </a:t>
            </a:r>
          </a:p>
          <a:p>
            <a:pPr marL="628650" lvl="1" indent="-171450">
              <a:buFont typeface="Arial" panose="020B0604020202020204" pitchFamily="34" charset="0"/>
              <a:buChar char="•"/>
            </a:pPr>
            <a:r>
              <a:rPr lang="en-US" dirty="0"/>
              <a:t>legacy/small growers were prioritized - Also CCB was allowed to reduce some the regulatory burden for small cultivators</a:t>
            </a:r>
          </a:p>
          <a:p>
            <a:pPr marL="628650" lvl="1" indent="-171450">
              <a:buFont typeface="Arial" panose="020B0604020202020204" pitchFamily="34" charset="0"/>
              <a:buChar char="•"/>
            </a:pPr>
            <a:r>
              <a:rPr lang="en-US" dirty="0"/>
              <a:t>Small cultivators are considered farming by statute – which is important from a land use planning perspective in Vermont </a:t>
            </a:r>
          </a:p>
          <a:p>
            <a:pPr marL="628650" lvl="1" indent="-171450">
              <a:buFont typeface="Arial" panose="020B0604020202020204" pitchFamily="34" charset="0"/>
              <a:buChar char="•"/>
            </a:pPr>
            <a:r>
              <a:rPr lang="en-US" dirty="0"/>
              <a:t>And, in consideration of the environmental impact and the agricultural season in Vermont – among the small growers, outdoor cultivation licenses were prioritized </a:t>
            </a:r>
          </a:p>
          <a:p>
            <a:pPr marL="171450" indent="-171450">
              <a:buFont typeface="Arial" panose="020B0604020202020204" pitchFamily="34" charset="0"/>
              <a:buChar char="•"/>
            </a:pPr>
            <a:r>
              <a:rPr lang="en-US" dirty="0"/>
              <a:t>Results in a market structure in which the majority of cannabis in Vermont (at the moment) is </a:t>
            </a:r>
          </a:p>
          <a:p>
            <a:pPr marL="628650" lvl="1" indent="-171450">
              <a:buFont typeface="Arial" panose="020B0604020202020204" pitchFamily="34" charset="0"/>
              <a:buChar char="•"/>
            </a:pPr>
            <a:r>
              <a:rPr lang="en-US" dirty="0"/>
              <a:t>grown outdoor – roughly 70% of our cultivators are outdoor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Roughly 30% of our outdoor cultivators are Tier 1 small cultivators (</a:t>
            </a:r>
            <a:r>
              <a:rPr lang="en-US" dirty="0" err="1"/>
              <a:t>upto</a:t>
            </a:r>
            <a:r>
              <a:rPr lang="en-US" dirty="0"/>
              <a:t> 1000sqft or 125 plants)</a:t>
            </a:r>
          </a:p>
          <a:p>
            <a:pPr marL="628650" lvl="1" indent="-171450">
              <a:buFont typeface="Arial" panose="020B0604020202020204" pitchFamily="34" charset="0"/>
              <a:buChar char="•"/>
            </a:pPr>
            <a:r>
              <a:rPr lang="en-US" dirty="0"/>
              <a:t>Is likely that the majority of cannabis flower will be to be harvested between September and October, and just one harvest this year </a:t>
            </a:r>
          </a:p>
          <a:p>
            <a:endParaRPr lang="en-US" dirty="0"/>
          </a:p>
        </p:txBody>
      </p:sp>
      <p:sp>
        <p:nvSpPr>
          <p:cNvPr id="4" name="Slide Number Placeholder 3"/>
          <p:cNvSpPr>
            <a:spLocks noGrp="1"/>
          </p:cNvSpPr>
          <p:nvPr>
            <p:ph type="sldNum" sz="quarter" idx="5"/>
          </p:nvPr>
        </p:nvSpPr>
        <p:spPr/>
        <p:txBody>
          <a:bodyPr/>
          <a:lstStyle/>
          <a:p>
            <a:fld id="{A650D980-1021-4345-A343-553E027790C5}" type="slidenum">
              <a:rPr lang="en-US" smtClean="0"/>
              <a:t>10</a:t>
            </a:fld>
            <a:endParaRPr lang="en-US"/>
          </a:p>
        </p:txBody>
      </p:sp>
    </p:spTree>
    <p:extLst>
      <p:ext uri="{BB962C8B-B14F-4D97-AF65-F5344CB8AC3E}">
        <p14:creationId xmlns:p14="http://schemas.microsoft.com/office/powerpoint/2010/main" val="1153595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B31FDF1-CF30-A447-ABF2-E4350ECBEF70}" type="datetime1">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920A-080A-0245-808C-84CEE87E3422}" type="slidenum">
              <a:rPr lang="en-US" smtClean="0"/>
              <a:t>‹#›</a:t>
            </a:fld>
            <a:endParaRPr lang="en-US"/>
          </a:p>
        </p:txBody>
      </p:sp>
    </p:spTree>
    <p:extLst>
      <p:ext uri="{BB962C8B-B14F-4D97-AF65-F5344CB8AC3E}">
        <p14:creationId xmlns:p14="http://schemas.microsoft.com/office/powerpoint/2010/main" val="759769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CC9F7F-72CB-1B4A-83BF-36FA5CF6D8B0}" type="datetime1">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920A-080A-0245-808C-84CEE87E3422}" type="slidenum">
              <a:rPr lang="en-US" smtClean="0"/>
              <a:t>‹#›</a:t>
            </a:fld>
            <a:endParaRPr lang="en-US"/>
          </a:p>
        </p:txBody>
      </p:sp>
    </p:spTree>
    <p:extLst>
      <p:ext uri="{BB962C8B-B14F-4D97-AF65-F5344CB8AC3E}">
        <p14:creationId xmlns:p14="http://schemas.microsoft.com/office/powerpoint/2010/main" val="2195475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773500-C0C5-584E-8C4C-B7BF51782A65}" type="datetime1">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920A-080A-0245-808C-84CEE87E3422}" type="slidenum">
              <a:rPr lang="en-US" smtClean="0"/>
              <a:t>‹#›</a:t>
            </a:fld>
            <a:endParaRPr lang="en-US"/>
          </a:p>
        </p:txBody>
      </p:sp>
    </p:spTree>
    <p:extLst>
      <p:ext uri="{BB962C8B-B14F-4D97-AF65-F5344CB8AC3E}">
        <p14:creationId xmlns:p14="http://schemas.microsoft.com/office/powerpoint/2010/main" val="2512033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8EF3DD-45B5-6B4C-B0A2-247236174BD6}" type="datetime1">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920A-080A-0245-808C-84CEE87E3422}" type="slidenum">
              <a:rPr lang="en-US" smtClean="0"/>
              <a:t>‹#›</a:t>
            </a:fld>
            <a:endParaRPr lang="en-US"/>
          </a:p>
        </p:txBody>
      </p:sp>
    </p:spTree>
    <p:extLst>
      <p:ext uri="{BB962C8B-B14F-4D97-AF65-F5344CB8AC3E}">
        <p14:creationId xmlns:p14="http://schemas.microsoft.com/office/powerpoint/2010/main" val="3934903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0CA673C-1902-0846-8EE8-D1D97146170A}" type="datetime1">
              <a:rPr lang="en-US" smtClean="0"/>
              <a:t>8/21/2024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F2920A-080A-0245-808C-84CEE87E3422}" type="slidenum">
              <a:rPr lang="en-US" smtClean="0"/>
              <a:t>‹#›</a:t>
            </a:fld>
            <a:endParaRPr lang="en-US"/>
          </a:p>
        </p:txBody>
      </p:sp>
    </p:spTree>
    <p:extLst>
      <p:ext uri="{BB962C8B-B14F-4D97-AF65-F5344CB8AC3E}">
        <p14:creationId xmlns:p14="http://schemas.microsoft.com/office/powerpoint/2010/main" val="2554530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ED27200-C030-3940-81A5-2068F3BB0F0C}" type="datetime1">
              <a:rPr lang="en-US" smtClean="0"/>
              <a:t>8/21/2024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920A-080A-0245-808C-84CEE87E3422}" type="slidenum">
              <a:rPr lang="en-US" smtClean="0"/>
              <a:t>‹#›</a:t>
            </a:fld>
            <a:endParaRPr lang="en-US"/>
          </a:p>
        </p:txBody>
      </p:sp>
    </p:spTree>
    <p:extLst>
      <p:ext uri="{BB962C8B-B14F-4D97-AF65-F5344CB8AC3E}">
        <p14:creationId xmlns:p14="http://schemas.microsoft.com/office/powerpoint/2010/main" val="2338918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80FF52-CF76-3742-A5CF-1E17155342BE}" type="datetime1">
              <a:rPr lang="en-US" smtClean="0"/>
              <a:t>8/21/2024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F2920A-080A-0245-808C-84CEE87E3422}" type="slidenum">
              <a:rPr lang="en-US" smtClean="0"/>
              <a:t>‹#›</a:t>
            </a:fld>
            <a:endParaRPr lang="en-US"/>
          </a:p>
        </p:txBody>
      </p:sp>
    </p:spTree>
    <p:extLst>
      <p:ext uri="{BB962C8B-B14F-4D97-AF65-F5344CB8AC3E}">
        <p14:creationId xmlns:p14="http://schemas.microsoft.com/office/powerpoint/2010/main" val="3621066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EB4164-F68A-E545-9E72-C3AD8D6C1DC3}" type="datetime1">
              <a:rPr lang="en-US" smtClean="0"/>
              <a:t>8/21/2024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F2920A-080A-0245-808C-84CEE87E3422}" type="slidenum">
              <a:rPr lang="en-US" smtClean="0"/>
              <a:t>‹#›</a:t>
            </a:fld>
            <a:endParaRPr lang="en-US"/>
          </a:p>
        </p:txBody>
      </p:sp>
    </p:spTree>
    <p:extLst>
      <p:ext uri="{BB962C8B-B14F-4D97-AF65-F5344CB8AC3E}">
        <p14:creationId xmlns:p14="http://schemas.microsoft.com/office/powerpoint/2010/main" val="3178956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025F4A-8405-9144-BC5A-FE19F9D51327}" type="datetime1">
              <a:rPr lang="en-US" smtClean="0"/>
              <a:t>8/21/2024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F2920A-080A-0245-808C-84CEE87E3422}" type="slidenum">
              <a:rPr lang="en-US" smtClean="0"/>
              <a:t>‹#›</a:t>
            </a:fld>
            <a:endParaRPr lang="en-US"/>
          </a:p>
        </p:txBody>
      </p:sp>
    </p:spTree>
    <p:extLst>
      <p:ext uri="{BB962C8B-B14F-4D97-AF65-F5344CB8AC3E}">
        <p14:creationId xmlns:p14="http://schemas.microsoft.com/office/powerpoint/2010/main" val="1072476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1D6191-6BCB-2242-9372-423A53A11982}" type="datetime1">
              <a:rPr lang="en-US" smtClean="0"/>
              <a:t>8/21/2024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920A-080A-0245-808C-84CEE87E3422}" type="slidenum">
              <a:rPr lang="en-US" smtClean="0"/>
              <a:t>‹#›</a:t>
            </a:fld>
            <a:endParaRPr lang="en-US"/>
          </a:p>
        </p:txBody>
      </p:sp>
    </p:spTree>
    <p:extLst>
      <p:ext uri="{BB962C8B-B14F-4D97-AF65-F5344CB8AC3E}">
        <p14:creationId xmlns:p14="http://schemas.microsoft.com/office/powerpoint/2010/main" val="3202998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p:cNvSpPr>
            <a:spLocks noGrp="1" noChangeAspect="1"/>
          </p:cNvSpPr>
          <p:nvPr>
            <p:ph type="pic" idx="1"/>
          </p:nvPr>
        </p:nvSpPr>
        <p:spPr>
          <a:xfrm>
            <a:off x="5181838" y="987426"/>
            <a:ext cx="6170593" cy="4873625"/>
          </a:xfrm>
        </p:spPr>
        <p:txBody>
          <a:bodyPr anchor="t"/>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p>
        </p:txBody>
      </p:sp>
      <p:sp>
        <p:nvSpPr>
          <p:cNvPr id="4" name="Text Placeholder 3"/>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71C7ED-AC7C-3E47-8E7F-11DA9559CC7F}" type="datetime1">
              <a:rPr lang="en-US" smtClean="0"/>
              <a:t>8/21/2024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F2920A-080A-0245-808C-84CEE87E3422}" type="slidenum">
              <a:rPr lang="en-US" smtClean="0"/>
              <a:t>‹#›</a:t>
            </a:fld>
            <a:endParaRPr lang="en-US"/>
          </a:p>
        </p:txBody>
      </p:sp>
    </p:spTree>
    <p:extLst>
      <p:ext uri="{BB962C8B-B14F-4D97-AF65-F5344CB8AC3E}">
        <p14:creationId xmlns:p14="http://schemas.microsoft.com/office/powerpoint/2010/main" val="2080232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246A4B-3032-5446-9405-DB2AF227E345}" type="datetime1">
              <a:rPr lang="en-US" smtClean="0"/>
              <a:t>8/21/2024</a:t>
            </a:fld>
            <a:endParaRPr lang="en-US"/>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F2920A-080A-0245-808C-84CEE87E3422}" type="slidenum">
              <a:rPr lang="en-US" smtClean="0"/>
              <a:t>‹#›</a:t>
            </a:fld>
            <a:endParaRPr lang="en-US"/>
          </a:p>
        </p:txBody>
      </p:sp>
    </p:spTree>
    <p:extLst>
      <p:ext uri="{BB962C8B-B14F-4D97-AF65-F5344CB8AC3E}">
        <p14:creationId xmlns:p14="http://schemas.microsoft.com/office/powerpoint/2010/main" val="19178648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B348828E-6C33-C446-B399-C9E067B3C565}"/>
              </a:ext>
            </a:extLst>
          </p:cNvPr>
          <p:cNvPicPr>
            <a:picLocks noChangeAspect="1"/>
          </p:cNvPicPr>
          <p:nvPr/>
        </p:nvPicPr>
        <p:blipFill rotWithShape="1">
          <a:blip r:embed="rId3"/>
          <a:srcRect r="1887"/>
          <a:stretch/>
        </p:blipFill>
        <p:spPr>
          <a:xfrm>
            <a:off x="0" y="-84965"/>
            <a:ext cx="12188825" cy="5266944"/>
          </a:xfrm>
          <a:prstGeom prst="rect">
            <a:avLst/>
          </a:prstGeom>
        </p:spPr>
      </p:pic>
      <p:sp>
        <p:nvSpPr>
          <p:cNvPr id="7" name="TextBox 6">
            <a:extLst>
              <a:ext uri="{FF2B5EF4-FFF2-40B4-BE49-F238E27FC236}">
                <a16:creationId xmlns:a16="http://schemas.microsoft.com/office/drawing/2014/main" id="{A6F3A3B5-91E3-1E4C-9E44-C8483E8A3A24}"/>
              </a:ext>
            </a:extLst>
          </p:cNvPr>
          <p:cNvSpPr txBox="1"/>
          <p:nvPr/>
        </p:nvSpPr>
        <p:spPr>
          <a:xfrm>
            <a:off x="123568" y="475070"/>
            <a:ext cx="12600203" cy="2272032"/>
          </a:xfrm>
          <a:prstGeom prst="rect">
            <a:avLst/>
          </a:prstGeom>
          <a:noFill/>
        </p:spPr>
        <p:txBody>
          <a:bodyPr wrap="square" lIns="91440" tIns="45720" rIns="91440" bIns="45720" rtlCol="0" anchor="t">
            <a:spAutoFit/>
          </a:bodyPr>
          <a:lstStyle/>
          <a:p>
            <a:pPr>
              <a:lnSpc>
                <a:spcPct val="114000"/>
              </a:lnSpc>
            </a:pPr>
            <a:endParaRPr lang="en-US" sz="2600" dirty="0">
              <a:solidFill>
                <a:schemeClr val="bg1"/>
              </a:solidFill>
            </a:endParaRPr>
          </a:p>
          <a:p>
            <a:r>
              <a:rPr lang="en-US" sz="3600" b="1" dirty="0">
                <a:solidFill>
                  <a:schemeClr val="bg1"/>
                </a:solidFill>
              </a:rPr>
              <a:t>CCB Act 166 Sec. 15a Working Group</a:t>
            </a:r>
            <a:endParaRPr lang="en-US" sz="2800" b="1" dirty="0">
              <a:solidFill>
                <a:schemeClr val="bg1"/>
              </a:solidFill>
            </a:endParaRPr>
          </a:p>
          <a:p>
            <a:endParaRPr lang="en-US" sz="2800" b="1" dirty="0">
              <a:solidFill>
                <a:schemeClr val="bg1"/>
              </a:solidFill>
            </a:endParaRPr>
          </a:p>
          <a:p>
            <a:endParaRPr lang="en-US" sz="2400" b="1" dirty="0">
              <a:solidFill>
                <a:schemeClr val="bg1"/>
              </a:solidFill>
            </a:endParaRPr>
          </a:p>
          <a:p>
            <a:r>
              <a:rPr lang="en-US" sz="2400" b="1" dirty="0">
                <a:solidFill>
                  <a:schemeClr val="bg1"/>
                </a:solidFill>
              </a:rPr>
              <a:t>August 21, 2024</a:t>
            </a:r>
          </a:p>
        </p:txBody>
      </p:sp>
      <p:cxnSp>
        <p:nvCxnSpPr>
          <p:cNvPr id="13" name="Straight Connector 12">
            <a:extLst>
              <a:ext uri="{FF2B5EF4-FFF2-40B4-BE49-F238E27FC236}">
                <a16:creationId xmlns:a16="http://schemas.microsoft.com/office/drawing/2014/main" id="{E5453910-8342-224F-944C-C30D4ECA0BB8}"/>
              </a:ext>
            </a:extLst>
          </p:cNvPr>
          <p:cNvCxnSpPr>
            <a:cxnSpLocks/>
          </p:cNvCxnSpPr>
          <p:nvPr/>
        </p:nvCxnSpPr>
        <p:spPr>
          <a:xfrm>
            <a:off x="0" y="2060559"/>
            <a:ext cx="8314267" cy="0"/>
          </a:xfrm>
          <a:prstGeom prst="line">
            <a:avLst/>
          </a:prstGeom>
          <a:solidFill>
            <a:srgbClr val="0C537C"/>
          </a:solidFill>
          <a:ln w="44450">
            <a:solidFill>
              <a:schemeClr val="bg1"/>
            </a:solidFill>
          </a:ln>
          <a:effectLst/>
        </p:spPr>
        <p:style>
          <a:lnRef idx="1">
            <a:schemeClr val="accent1"/>
          </a:lnRef>
          <a:fillRef idx="0">
            <a:schemeClr val="accent1"/>
          </a:fillRef>
          <a:effectRef idx="0">
            <a:schemeClr val="accent1"/>
          </a:effectRef>
          <a:fontRef idx="minor">
            <a:schemeClr val="tx1"/>
          </a:fontRef>
        </p:style>
      </p:cxnSp>
      <p:pic>
        <p:nvPicPr>
          <p:cNvPr id="2" name="Picture 1" descr="A picture containing logo&#10;&#10;Description automatically generated">
            <a:extLst>
              <a:ext uri="{FF2B5EF4-FFF2-40B4-BE49-F238E27FC236}">
                <a16:creationId xmlns:a16="http://schemas.microsoft.com/office/drawing/2014/main" id="{0A716CD8-EF32-9B75-9865-10E3A76DDE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4266" y="5797436"/>
            <a:ext cx="3419243" cy="726455"/>
          </a:xfrm>
          <a:prstGeom prst="rect">
            <a:avLst/>
          </a:prstGeom>
        </p:spPr>
      </p:pic>
    </p:spTree>
    <p:extLst>
      <p:ext uri="{BB962C8B-B14F-4D97-AF65-F5344CB8AC3E}">
        <p14:creationId xmlns:p14="http://schemas.microsoft.com/office/powerpoint/2010/main" val="3599867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D3FFAC-611C-D447-B471-8B7AE4582A6F}"/>
              </a:ext>
            </a:extLst>
          </p:cNvPr>
          <p:cNvSpPr/>
          <p:nvPr/>
        </p:nvSpPr>
        <p:spPr>
          <a:xfrm>
            <a:off x="0" y="364"/>
            <a:ext cx="12188825" cy="700278"/>
          </a:xfrm>
          <a:prstGeom prst="rect">
            <a:avLst/>
          </a:prstGeom>
          <a:gradFill>
            <a:gsLst>
              <a:gs pos="14000">
                <a:schemeClr val="tx1"/>
              </a:gs>
              <a:gs pos="99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Slide Number Placeholder 61">
            <a:extLst>
              <a:ext uri="{FF2B5EF4-FFF2-40B4-BE49-F238E27FC236}">
                <a16:creationId xmlns:a16="http://schemas.microsoft.com/office/drawing/2014/main" id="{FE30788B-F039-984E-95C8-05C7FB867888}"/>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tx1"/>
                </a:solidFill>
              </a:rPr>
              <a:t>10</a:t>
            </a:fld>
            <a:endParaRPr lang="en-US" sz="1400">
              <a:solidFill>
                <a:schemeClr val="tx1"/>
              </a:solidFill>
            </a:endParaRPr>
          </a:p>
        </p:txBody>
      </p:sp>
      <p:sp>
        <p:nvSpPr>
          <p:cNvPr id="9" name="TextBox 8">
            <a:extLst>
              <a:ext uri="{FF2B5EF4-FFF2-40B4-BE49-F238E27FC236}">
                <a16:creationId xmlns:a16="http://schemas.microsoft.com/office/drawing/2014/main" id="{2594A77E-5985-6A79-60F5-68F67893C196}"/>
              </a:ext>
            </a:extLst>
          </p:cNvPr>
          <p:cNvSpPr txBox="1"/>
          <p:nvPr/>
        </p:nvSpPr>
        <p:spPr>
          <a:xfrm>
            <a:off x="233708" y="40319"/>
            <a:ext cx="6429740" cy="523092"/>
          </a:xfrm>
          <a:prstGeom prst="rect">
            <a:avLst/>
          </a:prstGeom>
          <a:noFill/>
        </p:spPr>
        <p:txBody>
          <a:bodyPr wrap="square" rtlCol="0">
            <a:spAutoFit/>
          </a:bodyPr>
          <a:lstStyle/>
          <a:p>
            <a:r>
              <a:rPr lang="en-US" sz="2800" b="1" dirty="0">
                <a:solidFill>
                  <a:schemeClr val="bg1"/>
                </a:solidFill>
              </a:rPr>
              <a:t>History of Cannabis Policy – United States</a:t>
            </a:r>
            <a:endParaRPr lang="en-US" sz="2799" b="1" dirty="0">
              <a:solidFill>
                <a:schemeClr val="bg1"/>
              </a:solidFill>
            </a:endParaRPr>
          </a:p>
        </p:txBody>
      </p:sp>
      <p:pic>
        <p:nvPicPr>
          <p:cNvPr id="3" name="Picture 2" descr="A map of the united states&#10;&#10;Description automatically generated">
            <a:extLst>
              <a:ext uri="{FF2B5EF4-FFF2-40B4-BE49-F238E27FC236}">
                <a16:creationId xmlns:a16="http://schemas.microsoft.com/office/drawing/2014/main" id="{FFC9A17F-2253-111C-CFB5-ECA2C17D4BE5}"/>
              </a:ext>
            </a:extLst>
          </p:cNvPr>
          <p:cNvPicPr>
            <a:picLocks noChangeAspect="1"/>
          </p:cNvPicPr>
          <p:nvPr/>
        </p:nvPicPr>
        <p:blipFill>
          <a:blip r:embed="rId3"/>
          <a:stretch>
            <a:fillRect/>
          </a:stretch>
        </p:blipFill>
        <p:spPr>
          <a:xfrm>
            <a:off x="1035941" y="700642"/>
            <a:ext cx="9506803" cy="6050454"/>
          </a:xfrm>
          <a:prstGeom prst="rect">
            <a:avLst/>
          </a:prstGeom>
        </p:spPr>
      </p:pic>
    </p:spTree>
    <p:extLst>
      <p:ext uri="{BB962C8B-B14F-4D97-AF65-F5344CB8AC3E}">
        <p14:creationId xmlns:p14="http://schemas.microsoft.com/office/powerpoint/2010/main" val="4164769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D3FFAC-611C-D447-B471-8B7AE4582A6F}"/>
              </a:ext>
            </a:extLst>
          </p:cNvPr>
          <p:cNvSpPr/>
          <p:nvPr/>
        </p:nvSpPr>
        <p:spPr>
          <a:xfrm>
            <a:off x="0" y="364"/>
            <a:ext cx="12188825" cy="700278"/>
          </a:xfrm>
          <a:prstGeom prst="rect">
            <a:avLst/>
          </a:prstGeom>
          <a:gradFill>
            <a:gsLst>
              <a:gs pos="14000">
                <a:schemeClr val="tx1"/>
              </a:gs>
              <a:gs pos="99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Slide Number Placeholder 61">
            <a:extLst>
              <a:ext uri="{FF2B5EF4-FFF2-40B4-BE49-F238E27FC236}">
                <a16:creationId xmlns:a16="http://schemas.microsoft.com/office/drawing/2014/main" id="{FE30788B-F039-984E-95C8-05C7FB867888}"/>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tx1"/>
                </a:solidFill>
              </a:rPr>
              <a:t>11</a:t>
            </a:fld>
            <a:endParaRPr lang="en-US" sz="1400">
              <a:solidFill>
                <a:schemeClr val="tx1"/>
              </a:solidFill>
            </a:endParaRPr>
          </a:p>
        </p:txBody>
      </p:sp>
      <p:sp>
        <p:nvSpPr>
          <p:cNvPr id="9" name="TextBox 8">
            <a:extLst>
              <a:ext uri="{FF2B5EF4-FFF2-40B4-BE49-F238E27FC236}">
                <a16:creationId xmlns:a16="http://schemas.microsoft.com/office/drawing/2014/main" id="{2594A77E-5985-6A79-60F5-68F67893C196}"/>
              </a:ext>
            </a:extLst>
          </p:cNvPr>
          <p:cNvSpPr txBox="1"/>
          <p:nvPr/>
        </p:nvSpPr>
        <p:spPr>
          <a:xfrm>
            <a:off x="233708" y="40319"/>
            <a:ext cx="6429740" cy="523092"/>
          </a:xfrm>
          <a:prstGeom prst="rect">
            <a:avLst/>
          </a:prstGeom>
          <a:noFill/>
        </p:spPr>
        <p:txBody>
          <a:bodyPr wrap="square" rtlCol="0">
            <a:spAutoFit/>
          </a:bodyPr>
          <a:lstStyle/>
          <a:p>
            <a:r>
              <a:rPr lang="en-US" sz="2800" b="1" dirty="0">
                <a:solidFill>
                  <a:schemeClr val="bg1"/>
                </a:solidFill>
              </a:rPr>
              <a:t>History of Cannabis Policy – Vermont</a:t>
            </a:r>
            <a:endParaRPr lang="en-US" sz="2799" b="1" dirty="0">
              <a:solidFill>
                <a:schemeClr val="bg1"/>
              </a:solidFill>
            </a:endParaRPr>
          </a:p>
        </p:txBody>
      </p:sp>
      <p:sp>
        <p:nvSpPr>
          <p:cNvPr id="2" name="TextBox 1">
            <a:extLst>
              <a:ext uri="{FF2B5EF4-FFF2-40B4-BE49-F238E27FC236}">
                <a16:creationId xmlns:a16="http://schemas.microsoft.com/office/drawing/2014/main" id="{432BC4A3-F580-C1D8-0AAB-61C05E64027F}"/>
              </a:ext>
            </a:extLst>
          </p:cNvPr>
          <p:cNvSpPr txBox="1"/>
          <p:nvPr/>
        </p:nvSpPr>
        <p:spPr>
          <a:xfrm>
            <a:off x="233708" y="849745"/>
            <a:ext cx="11955118" cy="5909310"/>
          </a:xfrm>
          <a:prstGeom prst="rect">
            <a:avLst/>
          </a:prstGeom>
          <a:noFill/>
        </p:spPr>
        <p:txBody>
          <a:bodyPr wrap="square" rtlCol="0">
            <a:spAutoFit/>
          </a:bodyPr>
          <a:lstStyle/>
          <a:p>
            <a:pPr algn="l"/>
            <a:r>
              <a:rPr lang="en-US" sz="2400" b="0" i="0" u="none" strike="noStrike" baseline="0" dirty="0"/>
              <a:t>2004: Legislature legalizes medical cannabis</a:t>
            </a:r>
          </a:p>
          <a:p>
            <a:pPr algn="l"/>
            <a:endParaRPr lang="en-US" sz="2400" b="0" i="0" u="none" strike="noStrike" baseline="0" dirty="0"/>
          </a:p>
          <a:p>
            <a:pPr algn="l"/>
            <a:r>
              <a:rPr lang="en-US" sz="2400" dirty="0">
                <a:effectLst/>
                <a:ea typeface="Calibri" panose="020F0502020204030204" pitchFamily="34" charset="0"/>
              </a:rPr>
              <a:t>2011: </a:t>
            </a:r>
            <a:r>
              <a:rPr lang="en-US" sz="2400" dirty="0">
                <a:ea typeface="Calibri" panose="020F0502020204030204" pitchFamily="34" charset="0"/>
              </a:rPr>
              <a:t>Legislature permits the establishment of m</a:t>
            </a:r>
            <a:r>
              <a:rPr lang="en-US" sz="2400" dirty="0">
                <a:effectLst/>
                <a:ea typeface="Calibri" panose="020F0502020204030204" pitchFamily="34" charset="0"/>
              </a:rPr>
              <a:t>edical-marijuana dispensaries</a:t>
            </a:r>
          </a:p>
          <a:p>
            <a:pPr algn="l"/>
            <a:endParaRPr lang="en-US" sz="2400" dirty="0">
              <a:effectLst/>
              <a:ea typeface="Calibri" panose="020F0502020204030204" pitchFamily="34" charset="0"/>
            </a:endParaRPr>
          </a:p>
          <a:p>
            <a:pPr algn="l"/>
            <a:r>
              <a:rPr lang="en-US" sz="2400" dirty="0"/>
              <a:t>2013: Legislature d</a:t>
            </a:r>
            <a:r>
              <a:rPr lang="en-US" sz="2400" dirty="0">
                <a:effectLst/>
                <a:ea typeface="Calibri" panose="020F0502020204030204" pitchFamily="34" charset="0"/>
              </a:rPr>
              <a:t>ecriminalizes possession of up to 1 oz. of cannabis for personal use</a:t>
            </a:r>
          </a:p>
          <a:p>
            <a:pPr algn="l"/>
            <a:endParaRPr lang="en-US" sz="2400" dirty="0">
              <a:effectLst/>
              <a:ea typeface="Calibri" panose="020F0502020204030204" pitchFamily="34" charset="0"/>
            </a:endParaRPr>
          </a:p>
          <a:p>
            <a:pPr algn="l"/>
            <a:r>
              <a:rPr lang="en-US" sz="2400" dirty="0">
                <a:ea typeface="Calibri" panose="020F0502020204030204" pitchFamily="34" charset="0"/>
              </a:rPr>
              <a:t>2017: Governor Scott establishes a Marijuana Advisory Commission to consider commercial cannabis </a:t>
            </a:r>
          </a:p>
          <a:p>
            <a:pPr algn="l"/>
            <a:endParaRPr lang="en-US" sz="2400" dirty="0">
              <a:effectLst/>
              <a:ea typeface="Calibri" panose="020F0502020204030204" pitchFamily="34" charset="0"/>
            </a:endParaRPr>
          </a:p>
          <a:p>
            <a:pPr algn="l"/>
            <a:r>
              <a:rPr lang="en-US" sz="2400" dirty="0">
                <a:effectLst/>
                <a:ea typeface="Calibri" panose="020F0502020204030204" pitchFamily="34" charset="0"/>
              </a:rPr>
              <a:t>2018: Vermont legalizes cannabis (home grow / possession) </a:t>
            </a:r>
          </a:p>
          <a:p>
            <a:pPr algn="l"/>
            <a:endParaRPr lang="en-US" sz="2400" dirty="0">
              <a:effectLst/>
              <a:ea typeface="Calibri" panose="020F0502020204030204" pitchFamily="34" charset="0"/>
            </a:endParaRPr>
          </a:p>
          <a:p>
            <a:pPr algn="l"/>
            <a:r>
              <a:rPr lang="en-US" sz="2400" dirty="0">
                <a:effectLst/>
                <a:ea typeface="Calibri" panose="020F0502020204030204" pitchFamily="34" charset="0"/>
              </a:rPr>
              <a:t>2020: Legislature legalizes commercial adult-use cannabis sales and creates the Cannabis Control Board (Act 164)</a:t>
            </a:r>
          </a:p>
          <a:p>
            <a:pPr algn="l"/>
            <a:endParaRPr lang="en-US" sz="2400" dirty="0"/>
          </a:p>
          <a:p>
            <a:pPr algn="l"/>
            <a:r>
              <a:rPr lang="en-US" sz="2400" dirty="0"/>
              <a:t>2022: First legal commercial sales of cannabis</a:t>
            </a:r>
          </a:p>
          <a:p>
            <a:pPr algn="l"/>
            <a:endParaRPr lang="en-US" sz="1800" dirty="0"/>
          </a:p>
        </p:txBody>
      </p:sp>
    </p:spTree>
    <p:extLst>
      <p:ext uri="{BB962C8B-B14F-4D97-AF65-F5344CB8AC3E}">
        <p14:creationId xmlns:p14="http://schemas.microsoft.com/office/powerpoint/2010/main" val="29767803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D3FFAC-611C-D447-B471-8B7AE4582A6F}"/>
              </a:ext>
            </a:extLst>
          </p:cNvPr>
          <p:cNvSpPr/>
          <p:nvPr/>
        </p:nvSpPr>
        <p:spPr>
          <a:xfrm>
            <a:off x="0" y="364"/>
            <a:ext cx="12188825" cy="700278"/>
          </a:xfrm>
          <a:prstGeom prst="rect">
            <a:avLst/>
          </a:prstGeom>
          <a:gradFill>
            <a:gsLst>
              <a:gs pos="14000">
                <a:schemeClr val="tx1"/>
              </a:gs>
              <a:gs pos="99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Slide Number Placeholder 61">
            <a:extLst>
              <a:ext uri="{FF2B5EF4-FFF2-40B4-BE49-F238E27FC236}">
                <a16:creationId xmlns:a16="http://schemas.microsoft.com/office/drawing/2014/main" id="{FE30788B-F039-984E-95C8-05C7FB867888}"/>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tx1"/>
                </a:solidFill>
              </a:rPr>
              <a:t>12</a:t>
            </a:fld>
            <a:endParaRPr lang="en-US" sz="1400">
              <a:solidFill>
                <a:schemeClr val="tx1"/>
              </a:solidFill>
            </a:endParaRPr>
          </a:p>
        </p:txBody>
      </p:sp>
      <p:sp>
        <p:nvSpPr>
          <p:cNvPr id="9" name="TextBox 8">
            <a:extLst>
              <a:ext uri="{FF2B5EF4-FFF2-40B4-BE49-F238E27FC236}">
                <a16:creationId xmlns:a16="http://schemas.microsoft.com/office/drawing/2014/main" id="{2594A77E-5985-6A79-60F5-68F67893C196}"/>
              </a:ext>
            </a:extLst>
          </p:cNvPr>
          <p:cNvSpPr txBox="1"/>
          <p:nvPr/>
        </p:nvSpPr>
        <p:spPr>
          <a:xfrm>
            <a:off x="233708" y="80274"/>
            <a:ext cx="6429740" cy="523092"/>
          </a:xfrm>
          <a:prstGeom prst="rect">
            <a:avLst/>
          </a:prstGeom>
          <a:noFill/>
        </p:spPr>
        <p:txBody>
          <a:bodyPr wrap="square" rtlCol="0">
            <a:spAutoFit/>
          </a:bodyPr>
          <a:lstStyle/>
          <a:p>
            <a:r>
              <a:rPr lang="en-US" sz="2800" b="1" dirty="0">
                <a:solidFill>
                  <a:schemeClr val="bg1"/>
                </a:solidFill>
              </a:rPr>
              <a:t>History of Cannabis Policy – Vermont</a:t>
            </a:r>
            <a:endParaRPr lang="en-US" sz="2799" b="1" dirty="0">
              <a:solidFill>
                <a:schemeClr val="bg1"/>
              </a:solidFill>
            </a:endParaRPr>
          </a:p>
        </p:txBody>
      </p:sp>
      <p:sp>
        <p:nvSpPr>
          <p:cNvPr id="2" name="TextBox 1">
            <a:extLst>
              <a:ext uri="{FF2B5EF4-FFF2-40B4-BE49-F238E27FC236}">
                <a16:creationId xmlns:a16="http://schemas.microsoft.com/office/drawing/2014/main" id="{432BC4A3-F580-C1D8-0AAB-61C05E64027F}"/>
              </a:ext>
            </a:extLst>
          </p:cNvPr>
          <p:cNvSpPr txBox="1"/>
          <p:nvPr/>
        </p:nvSpPr>
        <p:spPr>
          <a:xfrm>
            <a:off x="197704" y="880663"/>
            <a:ext cx="11955118" cy="6017032"/>
          </a:xfrm>
          <a:prstGeom prst="rect">
            <a:avLst/>
          </a:prstGeom>
          <a:noFill/>
        </p:spPr>
        <p:txBody>
          <a:bodyPr wrap="square" rtlCol="0">
            <a:spAutoFit/>
          </a:bodyPr>
          <a:lstStyle/>
          <a:p>
            <a:pPr>
              <a:lnSpc>
                <a:spcPct val="125000"/>
              </a:lnSpc>
            </a:pPr>
            <a:r>
              <a:rPr lang="en-US" sz="2000" b="1" dirty="0"/>
              <a:t>2013</a:t>
            </a:r>
            <a:r>
              <a:rPr lang="en-US" sz="2000" dirty="0"/>
              <a:t>: </a:t>
            </a:r>
            <a:r>
              <a:rPr lang="en-US" sz="2000" b="1" u="sng" dirty="0"/>
              <a:t>Cole Memoranda</a:t>
            </a:r>
          </a:p>
          <a:p>
            <a:pPr marL="800100" lvl="1" indent="-342900">
              <a:lnSpc>
                <a:spcPct val="125000"/>
              </a:lnSpc>
              <a:buFont typeface="Arial" panose="020B0604020202020204" pitchFamily="34" charset="0"/>
              <a:buChar char="•"/>
            </a:pPr>
            <a:r>
              <a:rPr lang="en-US" sz="2000" dirty="0"/>
              <a:t>The distribution of marijuana to minors;</a:t>
            </a:r>
          </a:p>
          <a:p>
            <a:pPr marL="800100" lvl="1" indent="-342900">
              <a:lnSpc>
                <a:spcPct val="125000"/>
              </a:lnSpc>
              <a:buFont typeface="Arial" panose="020B0604020202020204" pitchFamily="34" charset="0"/>
              <a:buChar char="•"/>
            </a:pPr>
            <a:r>
              <a:rPr lang="en-US" sz="2000" dirty="0"/>
              <a:t>Revenue from going to criminal enterprises, gangs and cartels;</a:t>
            </a:r>
          </a:p>
          <a:p>
            <a:pPr marL="800100" lvl="1" indent="-342900">
              <a:lnSpc>
                <a:spcPct val="125000"/>
              </a:lnSpc>
              <a:buFont typeface="Arial" panose="020B0604020202020204" pitchFamily="34" charset="0"/>
              <a:buChar char="•"/>
            </a:pPr>
            <a:r>
              <a:rPr lang="en-US" sz="2000" dirty="0"/>
              <a:t>Diversion of marijuana from states where it is legal to states where it is illegal;</a:t>
            </a:r>
          </a:p>
          <a:p>
            <a:pPr marL="800100" lvl="1" indent="-342900">
              <a:lnSpc>
                <a:spcPct val="125000"/>
              </a:lnSpc>
              <a:buFont typeface="Arial" panose="020B0604020202020204" pitchFamily="34" charset="0"/>
              <a:buChar char="•"/>
            </a:pPr>
            <a:r>
              <a:rPr lang="en-US" sz="2000" dirty="0"/>
              <a:t>Use of state-authorized marijuana activity as a cover for other illegal drugs or activity;</a:t>
            </a:r>
          </a:p>
          <a:p>
            <a:pPr marL="800100" lvl="1" indent="-342900">
              <a:lnSpc>
                <a:spcPct val="125000"/>
              </a:lnSpc>
              <a:buFont typeface="Arial" panose="020B0604020202020204" pitchFamily="34" charset="0"/>
              <a:buChar char="•"/>
            </a:pPr>
            <a:r>
              <a:rPr lang="en-US" sz="2000" dirty="0"/>
              <a:t>Violence and the use of firearms;</a:t>
            </a:r>
          </a:p>
          <a:p>
            <a:pPr marL="800100" lvl="1" indent="-342900">
              <a:lnSpc>
                <a:spcPct val="125000"/>
              </a:lnSpc>
              <a:buFont typeface="Arial" panose="020B0604020202020204" pitchFamily="34" charset="0"/>
              <a:buChar char="•"/>
            </a:pPr>
            <a:r>
              <a:rPr lang="en-US" sz="2000" dirty="0"/>
              <a:t>Drugged driving or other adverse public health consequences;</a:t>
            </a:r>
          </a:p>
          <a:p>
            <a:pPr marL="800100" lvl="1" indent="-342900">
              <a:lnSpc>
                <a:spcPct val="125000"/>
              </a:lnSpc>
              <a:buFont typeface="Arial" panose="020B0604020202020204" pitchFamily="34" charset="0"/>
              <a:buChar char="•"/>
            </a:pPr>
            <a:r>
              <a:rPr lang="en-US" sz="2000" dirty="0"/>
              <a:t>The use of public lands for marijuana production; and</a:t>
            </a:r>
          </a:p>
          <a:p>
            <a:pPr marL="800100" lvl="1" indent="-342900">
              <a:lnSpc>
                <a:spcPct val="125000"/>
              </a:lnSpc>
              <a:buFont typeface="Arial" panose="020B0604020202020204" pitchFamily="34" charset="0"/>
              <a:buChar char="•"/>
            </a:pPr>
            <a:r>
              <a:rPr lang="en-US" sz="2000" dirty="0"/>
              <a:t>Marijuana possession or use on federal property.</a:t>
            </a:r>
          </a:p>
          <a:p>
            <a:pPr>
              <a:lnSpc>
                <a:spcPct val="150000"/>
              </a:lnSpc>
            </a:pPr>
            <a:r>
              <a:rPr lang="en-US" sz="2000" b="1" dirty="0"/>
              <a:t>2014</a:t>
            </a:r>
            <a:r>
              <a:rPr lang="en-US" sz="2000" dirty="0"/>
              <a:t>: </a:t>
            </a:r>
            <a:r>
              <a:rPr lang="en-US" sz="2000" b="1" u="sng" dirty="0"/>
              <a:t>FinCEN Memo</a:t>
            </a:r>
          </a:p>
          <a:p>
            <a:r>
              <a:rPr lang="en-US" sz="2000" b="1" dirty="0"/>
              <a:t>2014</a:t>
            </a:r>
            <a:r>
              <a:rPr lang="en-US" sz="2000" dirty="0"/>
              <a:t>: </a:t>
            </a:r>
            <a:r>
              <a:rPr lang="en-US" sz="2000" b="1" u="sng" dirty="0"/>
              <a:t>Rohrabacher–Farr amendment </a:t>
            </a:r>
            <a:r>
              <a:rPr lang="en-US" sz="2000" dirty="0"/>
              <a:t>“None of the funds made available in this Act to the Department of Justice may be used…to prevent such States from implementing their own State laws that authorize the use, distribution, possession, or cultivation of medical marijuana.”</a:t>
            </a:r>
          </a:p>
          <a:p>
            <a:pPr>
              <a:lnSpc>
                <a:spcPct val="150000"/>
              </a:lnSpc>
            </a:pPr>
            <a:r>
              <a:rPr lang="en-US" sz="2000" b="1" dirty="0"/>
              <a:t>2018</a:t>
            </a:r>
            <a:r>
              <a:rPr lang="en-US" sz="2000" dirty="0"/>
              <a:t>: </a:t>
            </a:r>
            <a:r>
              <a:rPr lang="en-US" sz="2000" b="1" u="sng" dirty="0"/>
              <a:t>Cole Memo rescinded </a:t>
            </a:r>
          </a:p>
          <a:p>
            <a:pPr algn="l"/>
            <a:r>
              <a:rPr lang="en-US" sz="2000" b="1" dirty="0"/>
              <a:t>2024: </a:t>
            </a:r>
            <a:r>
              <a:rPr lang="en-US" sz="2000" b="1" u="sng" dirty="0"/>
              <a:t>Department of Justice files rule amendment to re-classify “marijuana” under Schedule 3</a:t>
            </a:r>
          </a:p>
          <a:p>
            <a:pPr algn="l"/>
            <a:endParaRPr lang="en-US" sz="2000" b="1" u="sng" dirty="0"/>
          </a:p>
        </p:txBody>
      </p:sp>
    </p:spTree>
    <p:extLst>
      <p:ext uri="{BB962C8B-B14F-4D97-AF65-F5344CB8AC3E}">
        <p14:creationId xmlns:p14="http://schemas.microsoft.com/office/powerpoint/2010/main" val="759381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F706BC-4560-D944-829C-03D7F8DB895C}"/>
              </a:ext>
            </a:extLst>
          </p:cNvPr>
          <p:cNvPicPr>
            <a:picLocks noChangeAspect="1"/>
          </p:cNvPicPr>
          <p:nvPr/>
        </p:nvPicPr>
        <p:blipFill>
          <a:blip r:embed="rId3"/>
          <a:stretch>
            <a:fillRect/>
          </a:stretch>
        </p:blipFill>
        <p:spPr>
          <a:xfrm>
            <a:off x="-9763" y="0"/>
            <a:ext cx="12188825" cy="6856214"/>
          </a:xfrm>
          <a:prstGeom prst="rect">
            <a:avLst/>
          </a:prstGeom>
        </p:spPr>
      </p:pic>
      <p:sp>
        <p:nvSpPr>
          <p:cNvPr id="24" name="TextBox 23">
            <a:extLst>
              <a:ext uri="{FF2B5EF4-FFF2-40B4-BE49-F238E27FC236}">
                <a16:creationId xmlns:a16="http://schemas.microsoft.com/office/drawing/2014/main" id="{26BEC701-0023-5945-AE13-F47AF8CEAD5E}"/>
              </a:ext>
            </a:extLst>
          </p:cNvPr>
          <p:cNvSpPr txBox="1"/>
          <p:nvPr/>
        </p:nvSpPr>
        <p:spPr>
          <a:xfrm>
            <a:off x="145915" y="1337090"/>
            <a:ext cx="11060121" cy="646331"/>
          </a:xfrm>
          <a:prstGeom prst="rect">
            <a:avLst/>
          </a:prstGeom>
          <a:noFill/>
        </p:spPr>
        <p:txBody>
          <a:bodyPr wrap="square" rtlCol="0">
            <a:spAutoFit/>
          </a:bodyPr>
          <a:lstStyle/>
          <a:p>
            <a:r>
              <a:rPr lang="en-US" sz="3600" b="1" dirty="0">
                <a:solidFill>
                  <a:schemeClr val="bg1"/>
                </a:solidFill>
              </a:rPr>
              <a:t>Market Overview</a:t>
            </a:r>
          </a:p>
        </p:txBody>
      </p:sp>
      <p:cxnSp>
        <p:nvCxnSpPr>
          <p:cNvPr id="26" name="Straight Connector 25">
            <a:extLst>
              <a:ext uri="{FF2B5EF4-FFF2-40B4-BE49-F238E27FC236}">
                <a16:creationId xmlns:a16="http://schemas.microsoft.com/office/drawing/2014/main" id="{BC328568-86E3-1C4B-8F84-298525F3DBA5}"/>
              </a:ext>
            </a:extLst>
          </p:cNvPr>
          <p:cNvCxnSpPr>
            <a:cxnSpLocks/>
          </p:cNvCxnSpPr>
          <p:nvPr/>
        </p:nvCxnSpPr>
        <p:spPr>
          <a:xfrm>
            <a:off x="65716" y="1983421"/>
            <a:ext cx="8927291" cy="0"/>
          </a:xfrm>
          <a:prstGeom prst="line">
            <a:avLst/>
          </a:prstGeom>
          <a:solidFill>
            <a:srgbClr val="0C537C"/>
          </a:solidFill>
          <a:ln w="4445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8" name="Slide Number Placeholder 61">
            <a:extLst>
              <a:ext uri="{FF2B5EF4-FFF2-40B4-BE49-F238E27FC236}">
                <a16:creationId xmlns:a16="http://schemas.microsoft.com/office/drawing/2014/main" id="{B3247831-BE09-7D4B-A95D-991EDEB4C95F}"/>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bg1"/>
                </a:solidFill>
              </a:rPr>
              <a:t>13</a:t>
            </a:fld>
            <a:endParaRPr lang="en-US" sz="1400">
              <a:solidFill>
                <a:schemeClr val="bg1"/>
              </a:solidFill>
            </a:endParaRPr>
          </a:p>
        </p:txBody>
      </p:sp>
    </p:spTree>
    <p:extLst>
      <p:ext uri="{BB962C8B-B14F-4D97-AF65-F5344CB8AC3E}">
        <p14:creationId xmlns:p14="http://schemas.microsoft.com/office/powerpoint/2010/main" val="3256719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D3FFAC-611C-D447-B471-8B7AE4582A6F}"/>
              </a:ext>
            </a:extLst>
          </p:cNvPr>
          <p:cNvSpPr/>
          <p:nvPr/>
        </p:nvSpPr>
        <p:spPr>
          <a:xfrm>
            <a:off x="0" y="364"/>
            <a:ext cx="12188825" cy="700278"/>
          </a:xfrm>
          <a:prstGeom prst="rect">
            <a:avLst/>
          </a:prstGeom>
          <a:gradFill>
            <a:gsLst>
              <a:gs pos="14000">
                <a:schemeClr val="tx1"/>
              </a:gs>
              <a:gs pos="99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lide Number Placeholder 61">
            <a:extLst>
              <a:ext uri="{FF2B5EF4-FFF2-40B4-BE49-F238E27FC236}">
                <a16:creationId xmlns:a16="http://schemas.microsoft.com/office/drawing/2014/main" id="{FE30788B-F039-984E-95C8-05C7FB867888}"/>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tx1"/>
                </a:solidFill>
              </a:rPr>
              <a:t>14</a:t>
            </a:fld>
            <a:endParaRPr lang="en-US" sz="1400">
              <a:solidFill>
                <a:schemeClr val="tx1"/>
              </a:solidFill>
            </a:endParaRPr>
          </a:p>
        </p:txBody>
      </p:sp>
      <p:sp>
        <p:nvSpPr>
          <p:cNvPr id="6" name="TextBox 5">
            <a:extLst>
              <a:ext uri="{FF2B5EF4-FFF2-40B4-BE49-F238E27FC236}">
                <a16:creationId xmlns:a16="http://schemas.microsoft.com/office/drawing/2014/main" id="{F042D0E3-96AA-FC13-99F2-774AF16A511A}"/>
              </a:ext>
            </a:extLst>
          </p:cNvPr>
          <p:cNvSpPr txBox="1"/>
          <p:nvPr/>
        </p:nvSpPr>
        <p:spPr>
          <a:xfrm>
            <a:off x="556054" y="816899"/>
            <a:ext cx="9857077" cy="1904817"/>
          </a:xfrm>
          <a:prstGeom prst="rect">
            <a:avLst/>
          </a:prstGeom>
          <a:noFill/>
        </p:spPr>
        <p:txBody>
          <a:bodyPr wrap="square" rtlCol="0">
            <a:spAutoFit/>
          </a:bodyPr>
          <a:lstStyle/>
          <a:p>
            <a:pPr>
              <a:lnSpc>
                <a:spcPct val="125000"/>
              </a:lnSpc>
            </a:pPr>
            <a:r>
              <a:rPr lang="en-US" sz="2400"/>
              <a:t>The Cannabis Control Board (CCB) is a three-member independent executive branch agency that was established through Act 164 of 2020 for the purpose of </a:t>
            </a:r>
            <a:r>
              <a:rPr lang="en-US" sz="2400" b="1" i="1"/>
              <a:t>safely, equitably, and effectively </a:t>
            </a:r>
            <a:r>
              <a:rPr lang="en-US" sz="2400"/>
              <a:t>implementing and administering the laws and rules regulating adult- and medical-use cannabis (marijuana) in Vermont.  </a:t>
            </a:r>
            <a:endParaRPr lang="en-US" sz="2400" dirty="0"/>
          </a:p>
        </p:txBody>
      </p:sp>
      <p:sp>
        <p:nvSpPr>
          <p:cNvPr id="9" name="TextBox 8">
            <a:extLst>
              <a:ext uri="{FF2B5EF4-FFF2-40B4-BE49-F238E27FC236}">
                <a16:creationId xmlns:a16="http://schemas.microsoft.com/office/drawing/2014/main" id="{2594A77E-5985-6A79-60F5-68F67893C196}"/>
              </a:ext>
            </a:extLst>
          </p:cNvPr>
          <p:cNvSpPr txBox="1"/>
          <p:nvPr/>
        </p:nvSpPr>
        <p:spPr>
          <a:xfrm>
            <a:off x="233708" y="40319"/>
            <a:ext cx="6429740" cy="523092"/>
          </a:xfrm>
          <a:prstGeom prst="rect">
            <a:avLst/>
          </a:prstGeom>
          <a:noFill/>
        </p:spPr>
        <p:txBody>
          <a:bodyPr wrap="square" rtlCol="0">
            <a:spAutoFit/>
          </a:bodyPr>
          <a:lstStyle/>
          <a:p>
            <a:r>
              <a:rPr lang="en-US" sz="2800" b="1" dirty="0">
                <a:solidFill>
                  <a:schemeClr val="bg1"/>
                </a:solidFill>
              </a:rPr>
              <a:t>Introduction</a:t>
            </a:r>
            <a:endParaRPr lang="en-US" sz="2799" b="1" dirty="0">
              <a:solidFill>
                <a:schemeClr val="bg1"/>
              </a:solidFill>
            </a:endParaRPr>
          </a:p>
        </p:txBody>
      </p:sp>
      <p:pic>
        <p:nvPicPr>
          <p:cNvPr id="3" name="Picture 2">
            <a:extLst>
              <a:ext uri="{FF2B5EF4-FFF2-40B4-BE49-F238E27FC236}">
                <a16:creationId xmlns:a16="http://schemas.microsoft.com/office/drawing/2014/main" id="{3C394204-B741-0D1B-BCFC-2E83AC2DCC87}"/>
              </a:ext>
            </a:extLst>
          </p:cNvPr>
          <p:cNvPicPr>
            <a:picLocks noChangeAspect="1"/>
          </p:cNvPicPr>
          <p:nvPr/>
        </p:nvPicPr>
        <p:blipFill>
          <a:blip r:embed="rId3"/>
          <a:stretch>
            <a:fillRect/>
          </a:stretch>
        </p:blipFill>
        <p:spPr>
          <a:xfrm>
            <a:off x="1058958" y="3602300"/>
            <a:ext cx="1693388" cy="1693388"/>
          </a:xfrm>
          <a:prstGeom prst="ellipse">
            <a:avLst/>
          </a:prstGeom>
          <a:ln w="57150">
            <a:noFill/>
          </a:ln>
        </p:spPr>
      </p:pic>
      <p:pic>
        <p:nvPicPr>
          <p:cNvPr id="4" name="Picture 3">
            <a:extLst>
              <a:ext uri="{FF2B5EF4-FFF2-40B4-BE49-F238E27FC236}">
                <a16:creationId xmlns:a16="http://schemas.microsoft.com/office/drawing/2014/main" id="{F9AA3C09-2A93-D477-DD25-D42DB7FA1942}"/>
              </a:ext>
            </a:extLst>
          </p:cNvPr>
          <p:cNvPicPr>
            <a:picLocks noChangeAspect="1"/>
          </p:cNvPicPr>
          <p:nvPr/>
        </p:nvPicPr>
        <p:blipFill>
          <a:blip r:embed="rId4"/>
          <a:stretch>
            <a:fillRect/>
          </a:stretch>
        </p:blipFill>
        <p:spPr>
          <a:xfrm>
            <a:off x="4969615" y="3602300"/>
            <a:ext cx="1693388" cy="1693388"/>
          </a:xfrm>
          <a:prstGeom prst="ellipse">
            <a:avLst/>
          </a:prstGeom>
          <a:ln w="57150">
            <a:noFill/>
          </a:ln>
        </p:spPr>
      </p:pic>
      <p:pic>
        <p:nvPicPr>
          <p:cNvPr id="5" name="Picture 4">
            <a:extLst>
              <a:ext uri="{FF2B5EF4-FFF2-40B4-BE49-F238E27FC236}">
                <a16:creationId xmlns:a16="http://schemas.microsoft.com/office/drawing/2014/main" id="{5CED6EFD-9756-7A92-1C9D-9880356FBCED}"/>
              </a:ext>
            </a:extLst>
          </p:cNvPr>
          <p:cNvPicPr>
            <a:picLocks noChangeAspect="1"/>
          </p:cNvPicPr>
          <p:nvPr/>
        </p:nvPicPr>
        <p:blipFill>
          <a:blip r:embed="rId5"/>
          <a:stretch>
            <a:fillRect/>
          </a:stretch>
        </p:blipFill>
        <p:spPr>
          <a:xfrm>
            <a:off x="8529288" y="3599014"/>
            <a:ext cx="1693388" cy="1693388"/>
          </a:xfrm>
          <a:prstGeom prst="ellipse">
            <a:avLst/>
          </a:prstGeom>
          <a:ln w="57150">
            <a:noFill/>
          </a:ln>
        </p:spPr>
      </p:pic>
      <p:sp>
        <p:nvSpPr>
          <p:cNvPr id="10" name="TextBox 9">
            <a:extLst>
              <a:ext uri="{FF2B5EF4-FFF2-40B4-BE49-F238E27FC236}">
                <a16:creationId xmlns:a16="http://schemas.microsoft.com/office/drawing/2014/main" id="{BB02E481-AC33-C2BD-AA2B-0987A4379675}"/>
              </a:ext>
            </a:extLst>
          </p:cNvPr>
          <p:cNvSpPr txBox="1"/>
          <p:nvPr/>
        </p:nvSpPr>
        <p:spPr>
          <a:xfrm>
            <a:off x="1058958" y="5458751"/>
            <a:ext cx="2303078" cy="369332"/>
          </a:xfrm>
          <a:prstGeom prst="rect">
            <a:avLst/>
          </a:prstGeom>
          <a:noFill/>
        </p:spPr>
        <p:txBody>
          <a:bodyPr wrap="square">
            <a:spAutoFit/>
          </a:bodyPr>
          <a:lstStyle/>
          <a:p>
            <a:r>
              <a:rPr lang="en-US" b="1" dirty="0"/>
              <a:t>James Pepper </a:t>
            </a:r>
            <a:r>
              <a:rPr lang="en-US" dirty="0"/>
              <a:t>(Chair)</a:t>
            </a:r>
          </a:p>
        </p:txBody>
      </p:sp>
      <p:sp>
        <p:nvSpPr>
          <p:cNvPr id="12" name="TextBox 11">
            <a:extLst>
              <a:ext uri="{FF2B5EF4-FFF2-40B4-BE49-F238E27FC236}">
                <a16:creationId xmlns:a16="http://schemas.microsoft.com/office/drawing/2014/main" id="{3DD1D98A-162B-A282-9A04-15CF53D11C26}"/>
              </a:ext>
            </a:extLst>
          </p:cNvPr>
          <p:cNvSpPr txBox="1"/>
          <p:nvPr/>
        </p:nvSpPr>
        <p:spPr>
          <a:xfrm>
            <a:off x="2730790" y="5446289"/>
            <a:ext cx="6096000" cy="369332"/>
          </a:xfrm>
          <a:prstGeom prst="rect">
            <a:avLst/>
          </a:prstGeom>
          <a:noFill/>
        </p:spPr>
        <p:txBody>
          <a:bodyPr wrap="square">
            <a:spAutoFit/>
          </a:bodyPr>
          <a:lstStyle/>
          <a:p>
            <a:pPr algn="ctr"/>
            <a:r>
              <a:rPr lang="en-US" b="1" dirty="0"/>
              <a:t>Kyle Harris</a:t>
            </a:r>
          </a:p>
        </p:txBody>
      </p:sp>
      <p:sp>
        <p:nvSpPr>
          <p:cNvPr id="13" name="TextBox 12">
            <a:extLst>
              <a:ext uri="{FF2B5EF4-FFF2-40B4-BE49-F238E27FC236}">
                <a16:creationId xmlns:a16="http://schemas.microsoft.com/office/drawing/2014/main" id="{91584EB7-DF38-A74C-7078-A137F9512871}"/>
              </a:ext>
            </a:extLst>
          </p:cNvPr>
          <p:cNvSpPr txBox="1"/>
          <p:nvPr/>
        </p:nvSpPr>
        <p:spPr>
          <a:xfrm>
            <a:off x="8118682" y="5467308"/>
            <a:ext cx="2514599" cy="369332"/>
          </a:xfrm>
          <a:prstGeom prst="rect">
            <a:avLst/>
          </a:prstGeom>
          <a:noFill/>
        </p:spPr>
        <p:txBody>
          <a:bodyPr wrap="square" rtlCol="0">
            <a:spAutoFit/>
          </a:bodyPr>
          <a:lstStyle/>
          <a:p>
            <a:pPr algn="ctr"/>
            <a:r>
              <a:rPr lang="en-US" b="1" dirty="0"/>
              <a:t>Julie Hulburd</a:t>
            </a:r>
          </a:p>
        </p:txBody>
      </p:sp>
    </p:spTree>
    <p:extLst>
      <p:ext uri="{BB962C8B-B14F-4D97-AF65-F5344CB8AC3E}">
        <p14:creationId xmlns:p14="http://schemas.microsoft.com/office/powerpoint/2010/main" val="117067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D3FFAC-611C-D447-B471-8B7AE4582A6F}"/>
              </a:ext>
            </a:extLst>
          </p:cNvPr>
          <p:cNvSpPr/>
          <p:nvPr/>
        </p:nvSpPr>
        <p:spPr>
          <a:xfrm>
            <a:off x="0" y="364"/>
            <a:ext cx="12188825" cy="700278"/>
          </a:xfrm>
          <a:prstGeom prst="rect">
            <a:avLst/>
          </a:prstGeom>
          <a:gradFill>
            <a:gsLst>
              <a:gs pos="14000">
                <a:schemeClr val="tx1"/>
              </a:gs>
              <a:gs pos="99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lide Number Placeholder 61">
            <a:extLst>
              <a:ext uri="{FF2B5EF4-FFF2-40B4-BE49-F238E27FC236}">
                <a16:creationId xmlns:a16="http://schemas.microsoft.com/office/drawing/2014/main" id="{FE30788B-F039-984E-95C8-05C7FB867888}"/>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tx1"/>
                </a:solidFill>
              </a:rPr>
              <a:t>15</a:t>
            </a:fld>
            <a:endParaRPr lang="en-US" sz="1400">
              <a:solidFill>
                <a:schemeClr val="tx1"/>
              </a:solidFill>
            </a:endParaRPr>
          </a:p>
        </p:txBody>
      </p:sp>
      <p:sp>
        <p:nvSpPr>
          <p:cNvPr id="9" name="TextBox 8">
            <a:extLst>
              <a:ext uri="{FF2B5EF4-FFF2-40B4-BE49-F238E27FC236}">
                <a16:creationId xmlns:a16="http://schemas.microsoft.com/office/drawing/2014/main" id="{2594A77E-5985-6A79-60F5-68F67893C196}"/>
              </a:ext>
            </a:extLst>
          </p:cNvPr>
          <p:cNvSpPr txBox="1"/>
          <p:nvPr/>
        </p:nvSpPr>
        <p:spPr>
          <a:xfrm>
            <a:off x="233708" y="40319"/>
            <a:ext cx="6429740" cy="523092"/>
          </a:xfrm>
          <a:prstGeom prst="rect">
            <a:avLst/>
          </a:prstGeom>
          <a:noFill/>
        </p:spPr>
        <p:txBody>
          <a:bodyPr wrap="square" rtlCol="0">
            <a:spAutoFit/>
          </a:bodyPr>
          <a:lstStyle/>
          <a:p>
            <a:r>
              <a:rPr lang="en-US" sz="2800" b="1" dirty="0">
                <a:solidFill>
                  <a:schemeClr val="bg1"/>
                </a:solidFill>
              </a:rPr>
              <a:t>Introduction</a:t>
            </a:r>
            <a:endParaRPr lang="en-US" sz="2799" b="1" dirty="0">
              <a:solidFill>
                <a:schemeClr val="bg1"/>
              </a:solidFill>
            </a:endParaRPr>
          </a:p>
        </p:txBody>
      </p:sp>
      <p:sp>
        <p:nvSpPr>
          <p:cNvPr id="2" name="TextBox 1">
            <a:extLst>
              <a:ext uri="{FF2B5EF4-FFF2-40B4-BE49-F238E27FC236}">
                <a16:creationId xmlns:a16="http://schemas.microsoft.com/office/drawing/2014/main" id="{432BC4A3-F580-C1D8-0AAB-61C05E64027F}"/>
              </a:ext>
            </a:extLst>
          </p:cNvPr>
          <p:cNvSpPr txBox="1"/>
          <p:nvPr/>
        </p:nvSpPr>
        <p:spPr>
          <a:xfrm>
            <a:off x="370490" y="740597"/>
            <a:ext cx="10249745" cy="5985741"/>
          </a:xfrm>
          <a:prstGeom prst="rect">
            <a:avLst/>
          </a:prstGeom>
          <a:noFill/>
        </p:spPr>
        <p:txBody>
          <a:bodyPr wrap="square" rtlCol="0">
            <a:spAutoFit/>
          </a:bodyPr>
          <a:lstStyle/>
          <a:p>
            <a:pPr marL="342900" indent="-342900">
              <a:lnSpc>
                <a:spcPct val="125000"/>
              </a:lnSpc>
              <a:buFont typeface="Arial" panose="020B0604020202020204" pitchFamily="34" charset="0"/>
              <a:buChar char="•"/>
            </a:pPr>
            <a:r>
              <a:rPr lang="en-US" sz="2200" dirty="0"/>
              <a:t>185 Public Meetings</a:t>
            </a:r>
          </a:p>
          <a:p>
            <a:pPr marL="800100" lvl="1" indent="-342900">
              <a:lnSpc>
                <a:spcPct val="125000"/>
              </a:lnSpc>
              <a:buFont typeface="Arial" panose="020B0604020202020204" pitchFamily="34" charset="0"/>
              <a:buChar char="•"/>
            </a:pPr>
            <a:r>
              <a:rPr lang="en-US" sz="2200" dirty="0"/>
              <a:t>	110 CCB Board Meetings</a:t>
            </a:r>
          </a:p>
          <a:p>
            <a:pPr marL="800100" lvl="1" indent="-342900">
              <a:lnSpc>
                <a:spcPct val="125000"/>
              </a:lnSpc>
              <a:buFont typeface="Arial" panose="020B0604020202020204" pitchFamily="34" charset="0"/>
              <a:buChar char="•"/>
            </a:pPr>
            <a:r>
              <a:rPr lang="en-US" sz="2200" dirty="0"/>
              <a:t>	75 Advisory Committee / Subcommittees</a:t>
            </a:r>
          </a:p>
          <a:p>
            <a:pPr marL="342900" indent="-342900">
              <a:lnSpc>
                <a:spcPct val="125000"/>
              </a:lnSpc>
              <a:buFont typeface="Arial" panose="020B0604020202020204" pitchFamily="34" charset="0"/>
              <a:buChar char="•"/>
            </a:pPr>
            <a:r>
              <a:rPr lang="en-US" sz="2200" dirty="0"/>
              <a:t>2 Banking Roundtables	</a:t>
            </a:r>
          </a:p>
          <a:p>
            <a:pPr marL="342900" indent="-342900">
              <a:lnSpc>
                <a:spcPct val="125000"/>
              </a:lnSpc>
              <a:buFont typeface="Arial" panose="020B0604020202020204" pitchFamily="34" charset="0"/>
              <a:buChar char="•"/>
            </a:pPr>
            <a:r>
              <a:rPr lang="en-US" sz="2200" dirty="0"/>
              <a:t>3 Hemp Roundtables</a:t>
            </a:r>
          </a:p>
          <a:p>
            <a:pPr marL="342900" indent="-342900">
              <a:lnSpc>
                <a:spcPct val="125000"/>
              </a:lnSpc>
              <a:buFont typeface="Arial" panose="020B0604020202020204" pitchFamily="34" charset="0"/>
              <a:buChar char="•"/>
            </a:pPr>
            <a:r>
              <a:rPr lang="en-US" sz="2200" dirty="0"/>
              <a:t>6 Rule or guidance review and discussions </a:t>
            </a:r>
          </a:p>
          <a:p>
            <a:pPr marL="342900" indent="-342900">
              <a:lnSpc>
                <a:spcPct val="125000"/>
              </a:lnSpc>
              <a:buFont typeface="Arial" panose="020B0604020202020204" pitchFamily="34" charset="0"/>
              <a:buChar char="•"/>
            </a:pPr>
            <a:r>
              <a:rPr lang="en-US" sz="2200" dirty="0"/>
              <a:t>5 business advice and best practices </a:t>
            </a:r>
          </a:p>
          <a:p>
            <a:pPr marL="800100" lvl="1" indent="-342900">
              <a:lnSpc>
                <a:spcPct val="125000"/>
              </a:lnSpc>
              <a:buFont typeface="Arial" panose="020B0604020202020204" pitchFamily="34" charset="0"/>
              <a:buChar char="•"/>
            </a:pPr>
            <a:r>
              <a:rPr lang="en-US" sz="2200" dirty="0"/>
              <a:t>Topics include insurance, starting a new business, tax compliance, and fire and workplace safety</a:t>
            </a:r>
          </a:p>
          <a:p>
            <a:pPr marL="342900" indent="-342900">
              <a:lnSpc>
                <a:spcPct val="125000"/>
              </a:lnSpc>
              <a:buFont typeface="Arial" panose="020B0604020202020204" pitchFamily="34" charset="0"/>
              <a:buChar char="•"/>
            </a:pPr>
            <a:r>
              <a:rPr lang="en-US" sz="2200" dirty="0"/>
              <a:t>9 Social Equity Town Halls and networking events</a:t>
            </a:r>
          </a:p>
          <a:p>
            <a:pPr marL="342900" indent="-342900">
              <a:lnSpc>
                <a:spcPct val="125000"/>
              </a:lnSpc>
              <a:buFont typeface="Arial" panose="020B0604020202020204" pitchFamily="34" charset="0"/>
              <a:buChar char="•"/>
            </a:pPr>
            <a:r>
              <a:rPr lang="en-US" sz="2200" dirty="0"/>
              <a:t>2 Municipal Roundtables</a:t>
            </a:r>
          </a:p>
          <a:p>
            <a:pPr marL="800100" lvl="1" indent="-342900">
              <a:lnSpc>
                <a:spcPct val="125000"/>
              </a:lnSpc>
              <a:buFont typeface="Arial" panose="020B0604020202020204" pitchFamily="34" charset="0"/>
              <a:buChar char="•"/>
            </a:pPr>
            <a:r>
              <a:rPr lang="en-US" sz="2200" dirty="0"/>
              <a:t>Open discussions on statutes and rules that impact municipalities and Local Cannabis Control Commissions</a:t>
            </a:r>
          </a:p>
          <a:p>
            <a:pPr marL="342900" indent="-342900">
              <a:lnSpc>
                <a:spcPct val="125000"/>
              </a:lnSpc>
              <a:buFont typeface="Arial" panose="020B0604020202020204" pitchFamily="34" charset="0"/>
              <a:buChar char="•"/>
            </a:pPr>
            <a:r>
              <a:rPr lang="en-US" sz="2200" dirty="0"/>
              <a:t>4 Q&amp;A Sessions </a:t>
            </a:r>
          </a:p>
        </p:txBody>
      </p:sp>
    </p:spTree>
    <p:extLst>
      <p:ext uri="{BB962C8B-B14F-4D97-AF65-F5344CB8AC3E}">
        <p14:creationId xmlns:p14="http://schemas.microsoft.com/office/powerpoint/2010/main" val="2043516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D3FFAC-611C-D447-B471-8B7AE4582A6F}"/>
              </a:ext>
            </a:extLst>
          </p:cNvPr>
          <p:cNvSpPr/>
          <p:nvPr/>
        </p:nvSpPr>
        <p:spPr>
          <a:xfrm>
            <a:off x="0" y="364"/>
            <a:ext cx="12188825" cy="700278"/>
          </a:xfrm>
          <a:prstGeom prst="rect">
            <a:avLst/>
          </a:prstGeom>
          <a:gradFill>
            <a:gsLst>
              <a:gs pos="14000">
                <a:schemeClr val="tx1"/>
              </a:gs>
              <a:gs pos="99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lide Number Placeholder 61">
            <a:extLst>
              <a:ext uri="{FF2B5EF4-FFF2-40B4-BE49-F238E27FC236}">
                <a16:creationId xmlns:a16="http://schemas.microsoft.com/office/drawing/2014/main" id="{FE30788B-F039-984E-95C8-05C7FB867888}"/>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tx1"/>
                </a:solidFill>
              </a:rPr>
              <a:t>16</a:t>
            </a:fld>
            <a:endParaRPr lang="en-US" sz="1400">
              <a:solidFill>
                <a:schemeClr val="tx1"/>
              </a:solidFill>
            </a:endParaRPr>
          </a:p>
        </p:txBody>
      </p:sp>
      <p:sp>
        <p:nvSpPr>
          <p:cNvPr id="6" name="TextBox 5">
            <a:extLst>
              <a:ext uri="{FF2B5EF4-FFF2-40B4-BE49-F238E27FC236}">
                <a16:creationId xmlns:a16="http://schemas.microsoft.com/office/drawing/2014/main" id="{F042D0E3-96AA-FC13-99F2-774AF16A511A}"/>
              </a:ext>
            </a:extLst>
          </p:cNvPr>
          <p:cNvSpPr txBox="1"/>
          <p:nvPr/>
        </p:nvSpPr>
        <p:spPr>
          <a:xfrm>
            <a:off x="556054" y="816899"/>
            <a:ext cx="9857077" cy="461665"/>
          </a:xfrm>
          <a:prstGeom prst="rect">
            <a:avLst/>
          </a:prstGeom>
          <a:noFill/>
        </p:spPr>
        <p:txBody>
          <a:bodyPr wrap="square" rtlCol="0">
            <a:spAutoFit/>
          </a:bodyPr>
          <a:lstStyle/>
          <a:p>
            <a:pPr algn="ctr"/>
            <a:r>
              <a:rPr lang="en-US" sz="2400" b="1" dirty="0"/>
              <a:t>The Cannabis Control Board Team</a:t>
            </a:r>
          </a:p>
        </p:txBody>
      </p:sp>
      <p:sp>
        <p:nvSpPr>
          <p:cNvPr id="9" name="TextBox 8">
            <a:extLst>
              <a:ext uri="{FF2B5EF4-FFF2-40B4-BE49-F238E27FC236}">
                <a16:creationId xmlns:a16="http://schemas.microsoft.com/office/drawing/2014/main" id="{2594A77E-5985-6A79-60F5-68F67893C196}"/>
              </a:ext>
            </a:extLst>
          </p:cNvPr>
          <p:cNvSpPr txBox="1"/>
          <p:nvPr/>
        </p:nvSpPr>
        <p:spPr>
          <a:xfrm>
            <a:off x="233708" y="40319"/>
            <a:ext cx="6429740" cy="523092"/>
          </a:xfrm>
          <a:prstGeom prst="rect">
            <a:avLst/>
          </a:prstGeom>
          <a:noFill/>
        </p:spPr>
        <p:txBody>
          <a:bodyPr wrap="square" rtlCol="0">
            <a:spAutoFit/>
          </a:bodyPr>
          <a:lstStyle/>
          <a:p>
            <a:r>
              <a:rPr lang="en-US" sz="2800" b="1" dirty="0">
                <a:solidFill>
                  <a:schemeClr val="bg1"/>
                </a:solidFill>
              </a:rPr>
              <a:t>Introduction</a:t>
            </a:r>
            <a:endParaRPr lang="en-US" sz="2799" b="1" dirty="0">
              <a:solidFill>
                <a:schemeClr val="bg1"/>
              </a:solidFill>
            </a:endParaRPr>
          </a:p>
        </p:txBody>
      </p:sp>
      <p:graphicFrame>
        <p:nvGraphicFramePr>
          <p:cNvPr id="3" name="Diagram 2">
            <a:extLst>
              <a:ext uri="{FF2B5EF4-FFF2-40B4-BE49-F238E27FC236}">
                <a16:creationId xmlns:a16="http://schemas.microsoft.com/office/drawing/2014/main" id="{B4AA9060-B5AC-C192-ECEF-5FDFD4B8C857}"/>
              </a:ext>
            </a:extLst>
          </p:cNvPr>
          <p:cNvGraphicFramePr/>
          <p:nvPr>
            <p:extLst>
              <p:ext uri="{D42A27DB-BD31-4B8C-83A1-F6EECF244321}">
                <p14:modId xmlns:p14="http://schemas.microsoft.com/office/powerpoint/2010/main" val="2000745011"/>
              </p:ext>
            </p:extLst>
          </p:nvPr>
        </p:nvGraphicFramePr>
        <p:xfrm>
          <a:off x="166866" y="1637688"/>
          <a:ext cx="11477143" cy="45101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95300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D3FFAC-611C-D447-B471-8B7AE4582A6F}"/>
              </a:ext>
            </a:extLst>
          </p:cNvPr>
          <p:cNvSpPr/>
          <p:nvPr/>
        </p:nvSpPr>
        <p:spPr>
          <a:xfrm>
            <a:off x="0" y="364"/>
            <a:ext cx="12188825" cy="700278"/>
          </a:xfrm>
          <a:prstGeom prst="rect">
            <a:avLst/>
          </a:prstGeom>
          <a:gradFill>
            <a:gsLst>
              <a:gs pos="14000">
                <a:schemeClr val="tx1"/>
              </a:gs>
              <a:gs pos="99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lide Number Placeholder 61">
            <a:extLst>
              <a:ext uri="{FF2B5EF4-FFF2-40B4-BE49-F238E27FC236}">
                <a16:creationId xmlns:a16="http://schemas.microsoft.com/office/drawing/2014/main" id="{FE30788B-F039-984E-95C8-05C7FB867888}"/>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tx1"/>
                </a:solidFill>
              </a:rPr>
              <a:t>17</a:t>
            </a:fld>
            <a:endParaRPr lang="en-US" sz="1400">
              <a:solidFill>
                <a:schemeClr val="tx1"/>
              </a:solidFill>
            </a:endParaRPr>
          </a:p>
        </p:txBody>
      </p:sp>
      <p:sp>
        <p:nvSpPr>
          <p:cNvPr id="63" name="TextBox 62">
            <a:extLst>
              <a:ext uri="{FF2B5EF4-FFF2-40B4-BE49-F238E27FC236}">
                <a16:creationId xmlns:a16="http://schemas.microsoft.com/office/drawing/2014/main" id="{95C51925-5699-7D4A-82B4-FC76FD72A98A}"/>
              </a:ext>
            </a:extLst>
          </p:cNvPr>
          <p:cNvSpPr txBox="1"/>
          <p:nvPr/>
        </p:nvSpPr>
        <p:spPr>
          <a:xfrm>
            <a:off x="340711" y="98457"/>
            <a:ext cx="5156623" cy="523084"/>
          </a:xfrm>
          <a:prstGeom prst="rect">
            <a:avLst/>
          </a:prstGeom>
          <a:noFill/>
        </p:spPr>
        <p:txBody>
          <a:bodyPr wrap="square" rtlCol="0">
            <a:spAutoFit/>
          </a:bodyPr>
          <a:lstStyle/>
          <a:p>
            <a:r>
              <a:rPr lang="en-US" sz="2800" b="1" dirty="0">
                <a:solidFill>
                  <a:schemeClr val="bg1"/>
                </a:solidFill>
              </a:rPr>
              <a:t>Market Structure</a:t>
            </a:r>
            <a:endParaRPr lang="en-US" sz="2799" b="1" dirty="0">
              <a:solidFill>
                <a:schemeClr val="bg1"/>
              </a:solidFill>
            </a:endParaRPr>
          </a:p>
        </p:txBody>
      </p:sp>
      <p:graphicFrame>
        <p:nvGraphicFramePr>
          <p:cNvPr id="8" name="Diagram 7">
            <a:extLst>
              <a:ext uri="{FF2B5EF4-FFF2-40B4-BE49-F238E27FC236}">
                <a16:creationId xmlns:a16="http://schemas.microsoft.com/office/drawing/2014/main" id="{DAF5E56C-2F4B-CDC5-2E34-B51AD7C66CF9}"/>
              </a:ext>
            </a:extLst>
          </p:cNvPr>
          <p:cNvGraphicFramePr/>
          <p:nvPr>
            <p:extLst>
              <p:ext uri="{D42A27DB-BD31-4B8C-83A1-F6EECF244321}">
                <p14:modId xmlns:p14="http://schemas.microsoft.com/office/powerpoint/2010/main" val="3169748800"/>
              </p:ext>
            </p:extLst>
          </p:nvPr>
        </p:nvGraphicFramePr>
        <p:xfrm>
          <a:off x="137763" y="798735"/>
          <a:ext cx="9478936" cy="5423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11">
            <a:extLst>
              <a:ext uri="{FF2B5EF4-FFF2-40B4-BE49-F238E27FC236}">
                <a16:creationId xmlns:a16="http://schemas.microsoft.com/office/drawing/2014/main" id="{ED74DC6D-30D8-9789-C7EF-D67F5DDBFD16}"/>
              </a:ext>
            </a:extLst>
          </p:cNvPr>
          <p:cNvSpPr txBox="1"/>
          <p:nvPr/>
        </p:nvSpPr>
        <p:spPr>
          <a:xfrm>
            <a:off x="4872394" y="748268"/>
            <a:ext cx="2664162" cy="584775"/>
          </a:xfrm>
          <a:prstGeom prst="rect">
            <a:avLst/>
          </a:prstGeom>
          <a:noFill/>
        </p:spPr>
        <p:txBody>
          <a:bodyPr wrap="square">
            <a:spAutoFit/>
          </a:bodyPr>
          <a:lstStyle/>
          <a:p>
            <a:r>
              <a:rPr lang="en-US" sz="3200" b="1" dirty="0"/>
              <a:t>License Types </a:t>
            </a:r>
            <a:endParaRPr lang="en-US" dirty="0"/>
          </a:p>
        </p:txBody>
      </p:sp>
      <p:sp>
        <p:nvSpPr>
          <p:cNvPr id="2" name="TextBox 1">
            <a:extLst>
              <a:ext uri="{FF2B5EF4-FFF2-40B4-BE49-F238E27FC236}">
                <a16:creationId xmlns:a16="http://schemas.microsoft.com/office/drawing/2014/main" id="{BB4C2601-5A74-EAAB-203B-D96EBD344CCC}"/>
              </a:ext>
            </a:extLst>
          </p:cNvPr>
          <p:cNvSpPr txBox="1"/>
          <p:nvPr/>
        </p:nvSpPr>
        <p:spPr>
          <a:xfrm>
            <a:off x="734723" y="6079854"/>
            <a:ext cx="10627183" cy="584775"/>
          </a:xfrm>
          <a:prstGeom prst="rect">
            <a:avLst/>
          </a:prstGeom>
          <a:noFill/>
        </p:spPr>
        <p:txBody>
          <a:bodyPr wrap="square" rtlCol="0">
            <a:spAutoFit/>
          </a:bodyPr>
          <a:lstStyle/>
          <a:p>
            <a:pPr algn="ctr"/>
            <a:r>
              <a:rPr lang="en-US" sz="1600" b="1" dirty="0">
                <a:solidFill>
                  <a:prstClr val="black">
                    <a:hueOff val="0"/>
                    <a:satOff val="0"/>
                    <a:lumOff val="0"/>
                    <a:alphaOff val="0"/>
                  </a:prstClr>
                </a:solidFill>
                <a:latin typeface="Calibri" panose="020F0502020204030204"/>
              </a:rPr>
              <a:t>Some license types have tiers with in them based on size or function of the operation. </a:t>
            </a:r>
          </a:p>
          <a:p>
            <a:pPr algn="ctr"/>
            <a:endParaRPr lang="en-US" sz="1600" b="1" dirty="0">
              <a:solidFill>
                <a:prstClr val="black">
                  <a:hueOff val="0"/>
                  <a:satOff val="0"/>
                  <a:lumOff val="0"/>
                  <a:alphaOff val="0"/>
                </a:prstClr>
              </a:solidFill>
              <a:latin typeface="Calibri" panose="020F0502020204030204"/>
            </a:endParaRPr>
          </a:p>
        </p:txBody>
      </p:sp>
      <p:grpSp>
        <p:nvGrpSpPr>
          <p:cNvPr id="6" name="Group 5">
            <a:extLst>
              <a:ext uri="{FF2B5EF4-FFF2-40B4-BE49-F238E27FC236}">
                <a16:creationId xmlns:a16="http://schemas.microsoft.com/office/drawing/2014/main" id="{B8182A5F-C786-4240-495D-EF406DF09648}"/>
              </a:ext>
            </a:extLst>
          </p:cNvPr>
          <p:cNvGrpSpPr/>
          <p:nvPr/>
        </p:nvGrpSpPr>
        <p:grpSpPr>
          <a:xfrm>
            <a:off x="9614102" y="1546826"/>
            <a:ext cx="1598922" cy="580476"/>
            <a:chOff x="5421840" y="-822842"/>
            <a:chExt cx="1598922" cy="580476"/>
          </a:xfrm>
        </p:grpSpPr>
        <p:sp>
          <p:nvSpPr>
            <p:cNvPr id="9" name="Rectangle 8">
              <a:extLst>
                <a:ext uri="{FF2B5EF4-FFF2-40B4-BE49-F238E27FC236}">
                  <a16:creationId xmlns:a16="http://schemas.microsoft.com/office/drawing/2014/main" id="{3B99652B-9137-65F6-F648-96E99F3D8608}"/>
                </a:ext>
              </a:extLst>
            </p:cNvPr>
            <p:cNvSpPr/>
            <p:nvPr/>
          </p:nvSpPr>
          <p:spPr>
            <a:xfrm>
              <a:off x="5564621" y="-822842"/>
              <a:ext cx="1456141" cy="522198"/>
            </a:xfrm>
            <a:prstGeom prst="rect">
              <a:avLst/>
            </a:prstGeom>
          </p:spPr>
          <p:style>
            <a:lnRef idx="2">
              <a:schemeClr val="dk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a:lstStyle/>
            <a:p>
              <a:endParaRPr lang="en-US"/>
            </a:p>
          </p:txBody>
        </p:sp>
        <p:sp>
          <p:nvSpPr>
            <p:cNvPr id="10" name="TextBox 9">
              <a:extLst>
                <a:ext uri="{FF2B5EF4-FFF2-40B4-BE49-F238E27FC236}">
                  <a16:creationId xmlns:a16="http://schemas.microsoft.com/office/drawing/2014/main" id="{05B2CC4C-15AD-AB76-D6E1-1E46D10B45F5}"/>
                </a:ext>
              </a:extLst>
            </p:cNvPr>
            <p:cNvSpPr txBox="1"/>
            <p:nvPr/>
          </p:nvSpPr>
          <p:spPr>
            <a:xfrm>
              <a:off x="5421840" y="-822842"/>
              <a:ext cx="1598922" cy="5804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300" kern="1200" dirty="0"/>
                <a:t>PROPOGATOR</a:t>
              </a:r>
            </a:p>
            <a:p>
              <a:pPr marL="0" lvl="0" indent="0" algn="ctr" defTabSz="622300">
                <a:lnSpc>
                  <a:spcPct val="90000"/>
                </a:lnSpc>
                <a:spcBef>
                  <a:spcPct val="0"/>
                </a:spcBef>
                <a:spcAft>
                  <a:spcPct val="35000"/>
                </a:spcAft>
                <a:buNone/>
              </a:pPr>
              <a:r>
                <a:rPr lang="en-US" sz="1300" kern="1200" dirty="0"/>
                <a:t>(OPEN JULY ‘24)</a:t>
              </a:r>
            </a:p>
          </p:txBody>
        </p:sp>
      </p:grpSp>
      <p:grpSp>
        <p:nvGrpSpPr>
          <p:cNvPr id="11" name="Group 10">
            <a:extLst>
              <a:ext uri="{FF2B5EF4-FFF2-40B4-BE49-F238E27FC236}">
                <a16:creationId xmlns:a16="http://schemas.microsoft.com/office/drawing/2014/main" id="{8018D70D-08AE-14FD-4403-091BF412A887}"/>
              </a:ext>
            </a:extLst>
          </p:cNvPr>
          <p:cNvGrpSpPr/>
          <p:nvPr/>
        </p:nvGrpSpPr>
        <p:grpSpPr>
          <a:xfrm>
            <a:off x="9756883" y="2127300"/>
            <a:ext cx="1456141" cy="3453174"/>
            <a:chOff x="3009" y="1326031"/>
            <a:chExt cx="1598922" cy="3462374"/>
          </a:xfrm>
        </p:grpSpPr>
        <p:sp>
          <p:nvSpPr>
            <p:cNvPr id="13" name="Rectangle 12">
              <a:extLst>
                <a:ext uri="{FF2B5EF4-FFF2-40B4-BE49-F238E27FC236}">
                  <a16:creationId xmlns:a16="http://schemas.microsoft.com/office/drawing/2014/main" id="{B92545A1-259E-5232-9B85-8C4D1795BF61}"/>
                </a:ext>
              </a:extLst>
            </p:cNvPr>
            <p:cNvSpPr/>
            <p:nvPr/>
          </p:nvSpPr>
          <p:spPr>
            <a:xfrm>
              <a:off x="3009" y="1326032"/>
              <a:ext cx="1598922" cy="3328998"/>
            </a:xfrm>
            <a:prstGeom prst="rect">
              <a:avLst/>
            </a:pr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4" name="TextBox 13">
              <a:extLst>
                <a:ext uri="{FF2B5EF4-FFF2-40B4-BE49-F238E27FC236}">
                  <a16:creationId xmlns:a16="http://schemas.microsoft.com/office/drawing/2014/main" id="{353DB9ED-5EE1-8319-2B1F-62855A0481EC}"/>
                </a:ext>
              </a:extLst>
            </p:cNvPr>
            <p:cNvSpPr txBox="1"/>
            <p:nvPr/>
          </p:nvSpPr>
          <p:spPr>
            <a:xfrm>
              <a:off x="3009" y="1326031"/>
              <a:ext cx="1533629" cy="34623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300" kern="1200" dirty="0"/>
                <a:t>Propagator may cultivate not more than 3500 square feet of cannabis clones, immature cannabis plants, or mature cannabis plants</a:t>
              </a:r>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defTabSz="622300">
                <a:lnSpc>
                  <a:spcPct val="90000"/>
                </a:lnSpc>
                <a:spcBef>
                  <a:spcPct val="0"/>
                </a:spcBef>
                <a:spcAft>
                  <a:spcPct val="15000"/>
                </a:spcAft>
                <a:buFontTx/>
                <a:buChar char="•"/>
              </a:pPr>
              <a:endParaRPr lang="en-US" sz="1400" dirty="0"/>
            </a:p>
            <a:p>
              <a:pPr marL="0" lvl="1" defTabSz="622300">
                <a:lnSpc>
                  <a:spcPct val="90000"/>
                </a:lnSpc>
                <a:spcBef>
                  <a:spcPct val="0"/>
                </a:spcBef>
                <a:spcAft>
                  <a:spcPct val="15000"/>
                </a:spcAft>
              </a:pPr>
              <a:endParaRPr lang="en-US" sz="1400" dirty="0"/>
            </a:p>
            <a:p>
              <a:pPr marL="114300" lvl="1" indent="-114300" defTabSz="622300">
                <a:lnSpc>
                  <a:spcPct val="90000"/>
                </a:lnSpc>
                <a:spcBef>
                  <a:spcPct val="0"/>
                </a:spcBef>
                <a:spcAft>
                  <a:spcPct val="15000"/>
                </a:spcAft>
                <a:buFontTx/>
                <a:buChar char="•"/>
              </a:pPr>
              <a:r>
                <a:rPr lang="en-US" sz="1300" dirty="0"/>
                <a:t>7 V.S.A. § 904</a:t>
              </a:r>
            </a:p>
            <a:p>
              <a:pPr marL="0" lvl="1" algn="l" defTabSz="622300">
                <a:lnSpc>
                  <a:spcPct val="90000"/>
                </a:lnSpc>
                <a:spcBef>
                  <a:spcPct val="0"/>
                </a:spcBef>
                <a:spcAft>
                  <a:spcPct val="15000"/>
                </a:spcAft>
              </a:pPr>
              <a:endParaRPr lang="en-US" sz="1400" kern="1200" dirty="0"/>
            </a:p>
            <a:p>
              <a:pPr marL="0" lvl="1" algn="l" defTabSz="622300">
                <a:lnSpc>
                  <a:spcPct val="90000"/>
                </a:lnSpc>
                <a:spcBef>
                  <a:spcPct val="0"/>
                </a:spcBef>
                <a:spcAft>
                  <a:spcPct val="15000"/>
                </a:spcAft>
              </a:pPr>
              <a:endParaRPr lang="en-US" sz="1400" kern="1200" dirty="0"/>
            </a:p>
            <a:p>
              <a:pPr marL="114300" lvl="1" indent="-114300" algn="l" defTabSz="622300">
                <a:lnSpc>
                  <a:spcPct val="90000"/>
                </a:lnSpc>
                <a:spcBef>
                  <a:spcPct val="0"/>
                </a:spcBef>
                <a:spcAft>
                  <a:spcPct val="15000"/>
                </a:spcAft>
                <a:buChar char="•"/>
              </a:pPr>
              <a:endParaRPr lang="en-US" sz="1400" kern="1200" dirty="0"/>
            </a:p>
            <a:p>
              <a:pPr marL="114300" lvl="1" indent="-114300" algn="l" defTabSz="622300">
                <a:lnSpc>
                  <a:spcPct val="90000"/>
                </a:lnSpc>
                <a:spcBef>
                  <a:spcPct val="0"/>
                </a:spcBef>
                <a:spcAft>
                  <a:spcPct val="15000"/>
                </a:spcAft>
                <a:buChar char="•"/>
              </a:pPr>
              <a:endParaRPr lang="en-US" sz="1400" kern="1200" dirty="0"/>
            </a:p>
            <a:p>
              <a:pPr marL="0" lvl="1" algn="l" defTabSz="622300">
                <a:lnSpc>
                  <a:spcPct val="90000"/>
                </a:lnSpc>
                <a:spcBef>
                  <a:spcPct val="0"/>
                </a:spcBef>
                <a:spcAft>
                  <a:spcPct val="15000"/>
                </a:spcAft>
              </a:pPr>
              <a:endParaRPr lang="en-US" sz="1400" kern="1200" dirty="0"/>
            </a:p>
          </p:txBody>
        </p:sp>
      </p:grpSp>
    </p:spTree>
    <p:extLst>
      <p:ext uri="{BB962C8B-B14F-4D97-AF65-F5344CB8AC3E}">
        <p14:creationId xmlns:p14="http://schemas.microsoft.com/office/powerpoint/2010/main" val="239362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D3FFAC-611C-D447-B471-8B7AE4582A6F}"/>
              </a:ext>
            </a:extLst>
          </p:cNvPr>
          <p:cNvSpPr/>
          <p:nvPr/>
        </p:nvSpPr>
        <p:spPr>
          <a:xfrm>
            <a:off x="0" y="364"/>
            <a:ext cx="12188825" cy="700278"/>
          </a:xfrm>
          <a:prstGeom prst="rect">
            <a:avLst/>
          </a:prstGeom>
          <a:gradFill>
            <a:gsLst>
              <a:gs pos="14000">
                <a:schemeClr val="tx1"/>
              </a:gs>
              <a:gs pos="99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lide Number Placeholder 61">
            <a:extLst>
              <a:ext uri="{FF2B5EF4-FFF2-40B4-BE49-F238E27FC236}">
                <a16:creationId xmlns:a16="http://schemas.microsoft.com/office/drawing/2014/main" id="{FE30788B-F039-984E-95C8-05C7FB867888}"/>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tx1"/>
                </a:solidFill>
              </a:rPr>
              <a:t>18</a:t>
            </a:fld>
            <a:endParaRPr lang="en-US" sz="1400">
              <a:solidFill>
                <a:schemeClr val="tx1"/>
              </a:solidFill>
            </a:endParaRPr>
          </a:p>
        </p:txBody>
      </p:sp>
      <p:sp>
        <p:nvSpPr>
          <p:cNvPr id="9" name="TextBox 8">
            <a:extLst>
              <a:ext uri="{FF2B5EF4-FFF2-40B4-BE49-F238E27FC236}">
                <a16:creationId xmlns:a16="http://schemas.microsoft.com/office/drawing/2014/main" id="{2594A77E-5985-6A79-60F5-68F67893C196}"/>
              </a:ext>
            </a:extLst>
          </p:cNvPr>
          <p:cNvSpPr txBox="1"/>
          <p:nvPr/>
        </p:nvSpPr>
        <p:spPr>
          <a:xfrm>
            <a:off x="233708" y="40319"/>
            <a:ext cx="6429740" cy="523092"/>
          </a:xfrm>
          <a:prstGeom prst="rect">
            <a:avLst/>
          </a:prstGeom>
          <a:noFill/>
        </p:spPr>
        <p:txBody>
          <a:bodyPr wrap="square" rtlCol="0">
            <a:spAutoFit/>
          </a:bodyPr>
          <a:lstStyle/>
          <a:p>
            <a:r>
              <a:rPr lang="en-US" sz="2800" b="1" dirty="0">
                <a:solidFill>
                  <a:schemeClr val="bg1"/>
                </a:solidFill>
              </a:rPr>
              <a:t>Market Structure</a:t>
            </a:r>
            <a:endParaRPr lang="en-US" sz="2799" b="1" dirty="0">
              <a:solidFill>
                <a:schemeClr val="bg1"/>
              </a:solidFill>
            </a:endParaRPr>
          </a:p>
        </p:txBody>
      </p:sp>
      <p:sp>
        <p:nvSpPr>
          <p:cNvPr id="10" name="TextBox 9">
            <a:extLst>
              <a:ext uri="{FF2B5EF4-FFF2-40B4-BE49-F238E27FC236}">
                <a16:creationId xmlns:a16="http://schemas.microsoft.com/office/drawing/2014/main" id="{975C0C89-D826-8D50-AF64-A568837AB278}"/>
              </a:ext>
            </a:extLst>
          </p:cNvPr>
          <p:cNvSpPr txBox="1"/>
          <p:nvPr/>
        </p:nvSpPr>
        <p:spPr>
          <a:xfrm>
            <a:off x="0" y="700643"/>
            <a:ext cx="11837324" cy="7146572"/>
          </a:xfrm>
          <a:prstGeom prst="rect">
            <a:avLst/>
          </a:prstGeom>
          <a:noFill/>
        </p:spPr>
        <p:txBody>
          <a:bodyPr wrap="square" rtlCol="0">
            <a:spAutoFit/>
          </a:bodyPr>
          <a:lstStyle/>
          <a:p>
            <a:pPr marL="0" marR="0">
              <a:lnSpc>
                <a:spcPct val="107000"/>
              </a:lnSpc>
              <a:spcBef>
                <a:spcPts val="0"/>
              </a:spcBef>
              <a:spcAft>
                <a:spcPts val="800"/>
              </a:spcAft>
            </a:pPr>
            <a:r>
              <a:rPr lang="en-US" sz="2400" b="1" kern="100" dirty="0">
                <a:effectLst/>
                <a:latin typeface="Calibri" panose="020F0502020204030204" pitchFamily="34" charset="0"/>
                <a:ea typeface="Calibri" panose="020F0502020204030204" pitchFamily="34" charset="0"/>
                <a:cs typeface="Times New Roman" panose="02020603050405020304" pitchFamily="18" charset="0"/>
              </a:rPr>
              <a:t>Projected Market Size: </a:t>
            </a:r>
            <a:r>
              <a:rPr lang="en-US" sz="2400" dirty="0"/>
              <a:t>FY24 – $108M (CCB) / $86M (JFO); FY25 – $197M (CCB) / $113M (JFO)</a:t>
            </a:r>
            <a:endParaRPr lang="en-US" sz="1600" dirty="0"/>
          </a:p>
          <a:p>
            <a:r>
              <a:rPr lang="en-US" sz="2400" b="1" dirty="0"/>
              <a:t>Projected Cannabis Demand: </a:t>
            </a:r>
            <a:r>
              <a:rPr lang="en-US" sz="2400" dirty="0"/>
              <a:t>Approximately 1.5M sq. ft. / 34 acres total flowering canopy</a:t>
            </a:r>
          </a:p>
          <a:p>
            <a:endParaRPr lang="en-US" sz="1600" dirty="0"/>
          </a:p>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Utilized Vermont county and municipal level population projections from Vermont Center for Geographic Information. </a:t>
            </a:r>
          </a:p>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Overlayed state and sub-state past month and past year cannabis use frequency data from the federal National Survey on Drug Use and Health (NSDUH) administered by the Substance Abuse and Mental Health Services Administration. </a:t>
            </a:r>
          </a:p>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Analyzed seasonal tourism data from Vermont Agency of Commerce and Community Development to evaluate non-Vermont resident cannabis consuming tourists on a seasonal basis. </a:t>
            </a:r>
          </a:p>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Integrated seasonal demand trends from existing cannabis markets in Colorado, Oregon, and Washington to show month to month shifts in consumer spending.</a:t>
            </a:r>
          </a:p>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Calculated cannabis expenditures by consumer cohort using NSDUH data for intra-past month use frequency and an analogue for price per ounce. </a:t>
            </a:r>
          </a:p>
          <a:p>
            <a:pPr marL="0" marR="0">
              <a:lnSpc>
                <a:spcPct val="107000"/>
              </a:lnSpc>
              <a:spcBef>
                <a:spcPts val="0"/>
              </a:spcBef>
              <a:spcAft>
                <a:spcPts val="800"/>
              </a:spcAft>
            </a:pPr>
            <a:r>
              <a:rPr lang="en-US" sz="2000" kern="100" dirty="0">
                <a:effectLst/>
                <a:latin typeface="Calibri" panose="020F0502020204030204" pitchFamily="34" charset="0"/>
                <a:ea typeface="Calibri" panose="020F0502020204030204" pitchFamily="34" charset="0"/>
                <a:cs typeface="Times New Roman" panose="02020603050405020304" pitchFamily="18" charset="0"/>
              </a:rPr>
              <a:t>• Projected product category specific market share using data from Vermont medical sales and other regulated northeast cannabis markets.</a:t>
            </a:r>
          </a:p>
          <a:p>
            <a:pPr marL="0" marR="0">
              <a:lnSpc>
                <a:spcPct val="107000"/>
              </a:lnSpc>
              <a:spcBef>
                <a:spcPts val="0"/>
              </a:spcBef>
              <a:spcAft>
                <a:spcPts val="800"/>
              </a:spcAft>
            </a:pPr>
            <a:endParaRPr lang="en-US" sz="16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2000" dirty="0"/>
          </a:p>
          <a:p>
            <a:endParaRPr lang="en-US" sz="1600" b="1" dirty="0"/>
          </a:p>
        </p:txBody>
      </p:sp>
    </p:spTree>
    <p:extLst>
      <p:ext uri="{BB962C8B-B14F-4D97-AF65-F5344CB8AC3E}">
        <p14:creationId xmlns:p14="http://schemas.microsoft.com/office/powerpoint/2010/main" val="31056232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D3FFAC-611C-D447-B471-8B7AE4582A6F}"/>
              </a:ext>
            </a:extLst>
          </p:cNvPr>
          <p:cNvSpPr/>
          <p:nvPr/>
        </p:nvSpPr>
        <p:spPr>
          <a:xfrm>
            <a:off x="0" y="364"/>
            <a:ext cx="12188825" cy="700278"/>
          </a:xfrm>
          <a:prstGeom prst="rect">
            <a:avLst/>
          </a:prstGeom>
          <a:gradFill>
            <a:gsLst>
              <a:gs pos="14000">
                <a:schemeClr val="tx1"/>
              </a:gs>
              <a:gs pos="99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lide Number Placeholder 61">
            <a:extLst>
              <a:ext uri="{FF2B5EF4-FFF2-40B4-BE49-F238E27FC236}">
                <a16:creationId xmlns:a16="http://schemas.microsoft.com/office/drawing/2014/main" id="{FE30788B-F039-984E-95C8-05C7FB867888}"/>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tx1"/>
                </a:solidFill>
              </a:rPr>
              <a:t>19</a:t>
            </a:fld>
            <a:endParaRPr lang="en-US" sz="1400">
              <a:solidFill>
                <a:schemeClr val="tx1"/>
              </a:solidFill>
            </a:endParaRPr>
          </a:p>
        </p:txBody>
      </p:sp>
      <p:sp>
        <p:nvSpPr>
          <p:cNvPr id="63" name="TextBox 62">
            <a:extLst>
              <a:ext uri="{FF2B5EF4-FFF2-40B4-BE49-F238E27FC236}">
                <a16:creationId xmlns:a16="http://schemas.microsoft.com/office/drawing/2014/main" id="{95C51925-5699-7D4A-82B4-FC76FD72A98A}"/>
              </a:ext>
            </a:extLst>
          </p:cNvPr>
          <p:cNvSpPr txBox="1"/>
          <p:nvPr/>
        </p:nvSpPr>
        <p:spPr>
          <a:xfrm>
            <a:off x="340711" y="98457"/>
            <a:ext cx="5156623" cy="523084"/>
          </a:xfrm>
          <a:prstGeom prst="rect">
            <a:avLst/>
          </a:prstGeom>
          <a:noFill/>
        </p:spPr>
        <p:txBody>
          <a:bodyPr wrap="square" rtlCol="0">
            <a:spAutoFit/>
          </a:bodyPr>
          <a:lstStyle/>
          <a:p>
            <a:r>
              <a:rPr lang="en-US" sz="2800" b="1" dirty="0">
                <a:solidFill>
                  <a:schemeClr val="bg1"/>
                </a:solidFill>
              </a:rPr>
              <a:t>Market Structure</a:t>
            </a:r>
            <a:endParaRPr lang="en-US" sz="2799" b="1" dirty="0">
              <a:solidFill>
                <a:schemeClr val="bg1"/>
              </a:solidFill>
            </a:endParaRPr>
          </a:p>
        </p:txBody>
      </p:sp>
      <p:sp>
        <p:nvSpPr>
          <p:cNvPr id="12" name="TextBox 11">
            <a:extLst>
              <a:ext uri="{FF2B5EF4-FFF2-40B4-BE49-F238E27FC236}">
                <a16:creationId xmlns:a16="http://schemas.microsoft.com/office/drawing/2014/main" id="{ED74DC6D-30D8-9789-C7EF-D67F5DDBFD16}"/>
              </a:ext>
            </a:extLst>
          </p:cNvPr>
          <p:cNvSpPr txBox="1"/>
          <p:nvPr/>
        </p:nvSpPr>
        <p:spPr>
          <a:xfrm>
            <a:off x="2919022" y="874263"/>
            <a:ext cx="5201129" cy="584775"/>
          </a:xfrm>
          <a:prstGeom prst="rect">
            <a:avLst/>
          </a:prstGeom>
          <a:noFill/>
        </p:spPr>
        <p:txBody>
          <a:bodyPr wrap="square">
            <a:spAutoFit/>
          </a:bodyPr>
          <a:lstStyle/>
          <a:p>
            <a:pPr algn="ctr"/>
            <a:r>
              <a:rPr lang="en-US" sz="3200" b="1" dirty="0"/>
              <a:t>Cultivation License Types </a:t>
            </a:r>
            <a:endParaRPr lang="en-US" dirty="0"/>
          </a:p>
        </p:txBody>
      </p:sp>
      <p:sp>
        <p:nvSpPr>
          <p:cNvPr id="2" name="TextBox 1">
            <a:extLst>
              <a:ext uri="{FF2B5EF4-FFF2-40B4-BE49-F238E27FC236}">
                <a16:creationId xmlns:a16="http://schemas.microsoft.com/office/drawing/2014/main" id="{BB4C2601-5A74-EAAB-203B-D96EBD344CCC}"/>
              </a:ext>
            </a:extLst>
          </p:cNvPr>
          <p:cNvSpPr txBox="1"/>
          <p:nvPr/>
        </p:nvSpPr>
        <p:spPr>
          <a:xfrm>
            <a:off x="734723" y="6079854"/>
            <a:ext cx="10627183" cy="584775"/>
          </a:xfrm>
          <a:prstGeom prst="rect">
            <a:avLst/>
          </a:prstGeom>
          <a:noFill/>
        </p:spPr>
        <p:txBody>
          <a:bodyPr wrap="square" rtlCol="0">
            <a:spAutoFit/>
          </a:bodyPr>
          <a:lstStyle/>
          <a:p>
            <a:pPr algn="ctr"/>
            <a:r>
              <a:rPr lang="en-US" sz="1600" b="1" dirty="0">
                <a:solidFill>
                  <a:prstClr val="black">
                    <a:hueOff val="0"/>
                    <a:satOff val="0"/>
                    <a:lumOff val="0"/>
                    <a:alphaOff val="0"/>
                  </a:prstClr>
                </a:solidFill>
                <a:latin typeface="Calibri" panose="020F0502020204030204"/>
              </a:rPr>
              <a:t> </a:t>
            </a:r>
          </a:p>
          <a:p>
            <a:pPr algn="ctr"/>
            <a:endParaRPr lang="en-US" sz="1600" b="1" dirty="0">
              <a:solidFill>
                <a:prstClr val="black">
                  <a:hueOff val="0"/>
                  <a:satOff val="0"/>
                  <a:lumOff val="0"/>
                  <a:alphaOff val="0"/>
                </a:prstClr>
              </a:solidFill>
              <a:latin typeface="Calibri" panose="020F0502020204030204"/>
            </a:endParaRPr>
          </a:p>
        </p:txBody>
      </p:sp>
      <p:graphicFrame>
        <p:nvGraphicFramePr>
          <p:cNvPr id="3" name="Table 2">
            <a:extLst>
              <a:ext uri="{FF2B5EF4-FFF2-40B4-BE49-F238E27FC236}">
                <a16:creationId xmlns:a16="http://schemas.microsoft.com/office/drawing/2014/main" id="{67601D38-EC95-12C5-2A8D-4339D16EBBEF}"/>
              </a:ext>
            </a:extLst>
          </p:cNvPr>
          <p:cNvGraphicFramePr>
            <a:graphicFrameLocks noGrp="1"/>
          </p:cNvGraphicFramePr>
          <p:nvPr/>
        </p:nvGraphicFramePr>
        <p:xfrm>
          <a:off x="296561" y="2001390"/>
          <a:ext cx="3183555" cy="4260990"/>
        </p:xfrm>
        <a:graphic>
          <a:graphicData uri="http://schemas.openxmlformats.org/drawingml/2006/table">
            <a:tbl>
              <a:tblPr/>
              <a:tblGrid>
                <a:gridCol w="1049318">
                  <a:extLst>
                    <a:ext uri="{9D8B030D-6E8A-4147-A177-3AD203B41FA5}">
                      <a16:colId xmlns:a16="http://schemas.microsoft.com/office/drawing/2014/main" val="3069471512"/>
                    </a:ext>
                  </a:extLst>
                </a:gridCol>
                <a:gridCol w="2134237">
                  <a:extLst>
                    <a:ext uri="{9D8B030D-6E8A-4147-A177-3AD203B41FA5}">
                      <a16:colId xmlns:a16="http://schemas.microsoft.com/office/drawing/2014/main" val="3257699820"/>
                    </a:ext>
                  </a:extLst>
                </a:gridCol>
              </a:tblGrid>
              <a:tr h="774762">
                <a:tc>
                  <a:txBody>
                    <a:bodyPr/>
                    <a:lstStyle/>
                    <a:p>
                      <a:pPr fontAlgn="t"/>
                      <a:endParaRPr lang="en-US" dirty="0">
                        <a:effectLst/>
                      </a:endParaRPr>
                    </a:p>
                    <a:p>
                      <a:pPr algn="l" rtl="0" fontAlgn="base"/>
                      <a:r>
                        <a:rPr lang="en-US" sz="1200" b="1" i="0" dirty="0">
                          <a:solidFill>
                            <a:srgbClr val="FFFFFF"/>
                          </a:solidFill>
                          <a:effectLst/>
                          <a:latin typeface="Times New Roman" panose="02020603050405020304" pitchFamily="18" charset="0"/>
                        </a:rPr>
                        <a:t>Tier</a:t>
                      </a:r>
                      <a:r>
                        <a:rPr lang="en-US" sz="1200" b="1" i="0" dirty="0">
                          <a:solidFill>
                            <a:srgbClr val="FFFFFF"/>
                          </a:solidFill>
                          <a:effectLst/>
                        </a:rPr>
                        <a:t>​</a:t>
                      </a:r>
                      <a:r>
                        <a:rPr lang="en-US" sz="1200" b="0" i="0" dirty="0">
                          <a:solidFill>
                            <a:srgbClr val="FFFFFF"/>
                          </a:solidFill>
                          <a:effectLst/>
                        </a:rPr>
                        <a:t> </a:t>
                      </a:r>
                      <a:endParaRPr lang="en-US" b="0" i="0" dirty="0">
                        <a:effectLst/>
                      </a:endParaRPr>
                    </a:p>
                  </a:txBody>
                  <a:tcPr>
                    <a:lnL>
                      <a:noFill/>
                    </a:lnL>
                    <a:lnR w="7620" cap="flat" cmpd="sng" algn="ctr">
                      <a:solidFill>
                        <a:srgbClr val="C03C77"/>
                      </a:solidFill>
                      <a:prstDash val="solid"/>
                      <a:round/>
                      <a:headEnd type="none" w="med" len="med"/>
                      <a:tailEnd type="none" w="med" len="med"/>
                    </a:lnR>
                    <a:lnT w="15240" cap="flat" cmpd="sng" algn="ctr">
                      <a:solidFill>
                        <a:srgbClr val="28FA77"/>
                      </a:solidFill>
                      <a:prstDash val="solid"/>
                      <a:round/>
                      <a:headEnd type="none" w="med" len="med"/>
                      <a:tailEnd type="none" w="med" len="med"/>
                    </a:lnT>
                    <a:lnB w="15240" cap="flat" cmpd="sng" algn="ctr">
                      <a:solidFill>
                        <a:srgbClr val="181177"/>
                      </a:solidFill>
                      <a:prstDash val="solid"/>
                      <a:round/>
                      <a:headEnd type="none" w="med" len="med"/>
                      <a:tailEnd type="none" w="med" len="med"/>
                    </a:lnB>
                    <a:solidFill>
                      <a:srgbClr val="000000"/>
                    </a:solidFill>
                  </a:tcPr>
                </a:tc>
                <a:tc>
                  <a:txBody>
                    <a:bodyPr/>
                    <a:lstStyle/>
                    <a:p>
                      <a:pPr fontAlgn="t"/>
                      <a:endParaRPr lang="en-US">
                        <a:effectLst/>
                      </a:endParaRPr>
                    </a:p>
                    <a:p>
                      <a:pPr algn="ctr" rtl="0" fontAlgn="base"/>
                      <a:r>
                        <a:rPr lang="en-US" sz="1200" b="1" i="0">
                          <a:solidFill>
                            <a:srgbClr val="FFFFFF"/>
                          </a:solidFill>
                          <a:effectLst/>
                          <a:latin typeface="Times New Roman" panose="02020603050405020304" pitchFamily="18" charset="0"/>
                        </a:rPr>
                        <a:t>Max Sq Ft of Total Plant Canopy </a:t>
                      </a:r>
                      <a:r>
                        <a:rPr lang="en-US" sz="1200" b="1" i="0">
                          <a:solidFill>
                            <a:srgbClr val="FFFFFF"/>
                          </a:solidFill>
                          <a:effectLst/>
                        </a:rPr>
                        <a:t>​</a:t>
                      </a:r>
                      <a:r>
                        <a:rPr lang="en-US" sz="1200" b="0" i="0">
                          <a:solidFill>
                            <a:srgbClr val="FFFFFF"/>
                          </a:solidFill>
                          <a:effectLst/>
                        </a:rPr>
                        <a:t> </a:t>
                      </a:r>
                      <a:endParaRPr lang="en-US" b="0" i="0">
                        <a:effectLst/>
                      </a:endParaRPr>
                    </a:p>
                  </a:txBody>
                  <a:tcPr>
                    <a:lnL w="7620" cap="flat" cmpd="sng" algn="ctr">
                      <a:solidFill>
                        <a:srgbClr val="C03C77"/>
                      </a:solidFill>
                      <a:prstDash val="solid"/>
                      <a:round/>
                      <a:headEnd type="none" w="med" len="med"/>
                      <a:tailEnd type="none" w="med" len="med"/>
                    </a:lnL>
                    <a:lnR>
                      <a:noFill/>
                    </a:lnR>
                    <a:lnT w="15240" cap="flat" cmpd="sng" algn="ctr">
                      <a:solidFill>
                        <a:srgbClr val="C03C77"/>
                      </a:solidFill>
                      <a:prstDash val="solid"/>
                      <a:round/>
                      <a:headEnd type="none" w="med" len="med"/>
                      <a:tailEnd type="none" w="med" len="med"/>
                    </a:lnT>
                    <a:lnB w="15240" cap="flat" cmpd="sng" algn="ctr">
                      <a:solidFill>
                        <a:srgbClr val="403B77"/>
                      </a:solidFill>
                      <a:prstDash val="solid"/>
                      <a:round/>
                      <a:headEnd type="none" w="med" len="med"/>
                      <a:tailEnd type="none" w="med" len="med"/>
                    </a:lnB>
                    <a:solidFill>
                      <a:srgbClr val="000000"/>
                    </a:solidFill>
                  </a:tcPr>
                </a:tc>
                <a:extLst>
                  <a:ext uri="{0D108BD9-81ED-4DB2-BD59-A6C34878D82A}">
                    <a16:rowId xmlns:a16="http://schemas.microsoft.com/office/drawing/2014/main" val="4075397468"/>
                  </a:ext>
                </a:extLst>
              </a:tr>
              <a:tr h="581038">
                <a:tc>
                  <a:txBody>
                    <a:bodyPr/>
                    <a:lstStyle/>
                    <a:p>
                      <a:pPr fontAlgn="t"/>
                      <a:endParaRPr lang="en-US">
                        <a:effectLst/>
                      </a:endParaRPr>
                    </a:p>
                    <a:p>
                      <a:pPr algn="l" rtl="0" fontAlgn="base"/>
                      <a:r>
                        <a:rPr lang="en-US" sz="1200" b="0" i="0">
                          <a:solidFill>
                            <a:srgbClr val="000000"/>
                          </a:solidFill>
                          <a:effectLst/>
                          <a:latin typeface="Times New Roman" panose="02020603050405020304" pitchFamily="18" charset="0"/>
                        </a:rPr>
                        <a:t>1</a:t>
                      </a:r>
                      <a:r>
                        <a:rPr lang="en-US" sz="1200" b="0" i="0">
                          <a:solidFill>
                            <a:srgbClr val="000000"/>
                          </a:solidFill>
                          <a:effectLst/>
                        </a:rPr>
                        <a:t>​ </a:t>
                      </a:r>
                      <a:endParaRPr lang="en-US" b="0" i="0">
                        <a:effectLst/>
                      </a:endParaRPr>
                    </a:p>
                  </a:txBody>
                  <a:tcPr>
                    <a:lnL>
                      <a:noFill/>
                    </a:lnL>
                    <a:lnR w="7620" cap="flat" cmpd="sng" algn="ctr">
                      <a:solidFill>
                        <a:srgbClr val="403B77"/>
                      </a:solidFill>
                      <a:prstDash val="solid"/>
                      <a:round/>
                      <a:headEnd type="none" w="med" len="med"/>
                      <a:tailEnd type="none" w="med" len="med"/>
                    </a:lnR>
                    <a:lnT w="15240" cap="flat" cmpd="sng" algn="ctr">
                      <a:solidFill>
                        <a:srgbClr val="181177"/>
                      </a:solidFill>
                      <a:prstDash val="solid"/>
                      <a:round/>
                      <a:headEnd type="none" w="med" len="med"/>
                      <a:tailEnd type="none" w="med" len="med"/>
                    </a:lnT>
                    <a:lnB w="7620" cap="flat" cmpd="sng" algn="ctr">
                      <a:solidFill>
                        <a:srgbClr val="181377"/>
                      </a:solidFill>
                      <a:prstDash val="solid"/>
                      <a:round/>
                      <a:headEnd type="none" w="med" len="med"/>
                      <a:tailEnd type="none" w="med" len="med"/>
                    </a:lnB>
                    <a:solidFill>
                      <a:srgbClr val="E7E7E7"/>
                    </a:solidFill>
                  </a:tcPr>
                </a:tc>
                <a:tc>
                  <a:txBody>
                    <a:bodyPr/>
                    <a:lstStyle/>
                    <a:p>
                      <a:pPr fontAlgn="t"/>
                      <a:endParaRPr lang="en-US">
                        <a:effectLst/>
                      </a:endParaRPr>
                    </a:p>
                    <a:p>
                      <a:pPr algn="ctr" rtl="0" fontAlgn="base"/>
                      <a:r>
                        <a:rPr lang="en-US" sz="1200" b="0" i="0">
                          <a:solidFill>
                            <a:srgbClr val="000000"/>
                          </a:solidFill>
                          <a:effectLst/>
                          <a:latin typeface="Times New Roman" panose="02020603050405020304" pitchFamily="18" charset="0"/>
                        </a:rPr>
                        <a:t>1,000</a:t>
                      </a:r>
                      <a:r>
                        <a:rPr lang="en-US" sz="1200" b="0" i="0">
                          <a:solidFill>
                            <a:srgbClr val="000000"/>
                          </a:solidFill>
                          <a:effectLst/>
                        </a:rPr>
                        <a:t>​ </a:t>
                      </a:r>
                      <a:endParaRPr lang="en-US" b="0" i="0">
                        <a:effectLst/>
                      </a:endParaRPr>
                    </a:p>
                  </a:txBody>
                  <a:tcPr>
                    <a:lnL w="7620" cap="flat" cmpd="sng" algn="ctr">
                      <a:solidFill>
                        <a:srgbClr val="403B77"/>
                      </a:solidFill>
                      <a:prstDash val="solid"/>
                      <a:round/>
                      <a:headEnd type="none" w="med" len="med"/>
                      <a:tailEnd type="none" w="med" len="med"/>
                    </a:lnL>
                    <a:lnR>
                      <a:noFill/>
                    </a:lnR>
                    <a:lnT w="15240" cap="flat" cmpd="sng" algn="ctr">
                      <a:solidFill>
                        <a:srgbClr val="403B77"/>
                      </a:solidFill>
                      <a:prstDash val="solid"/>
                      <a:round/>
                      <a:headEnd type="none" w="med" len="med"/>
                      <a:tailEnd type="none" w="med" len="med"/>
                    </a:lnT>
                    <a:lnB w="7620" cap="flat" cmpd="sng" algn="ctr">
                      <a:solidFill>
                        <a:srgbClr val="A03877"/>
                      </a:solidFill>
                      <a:prstDash val="solid"/>
                      <a:round/>
                      <a:headEnd type="none" w="med" len="med"/>
                      <a:tailEnd type="none" w="med" len="med"/>
                    </a:lnB>
                    <a:solidFill>
                      <a:srgbClr val="E7E7E7"/>
                    </a:solidFill>
                  </a:tcPr>
                </a:tc>
                <a:extLst>
                  <a:ext uri="{0D108BD9-81ED-4DB2-BD59-A6C34878D82A}">
                    <a16:rowId xmlns:a16="http://schemas.microsoft.com/office/drawing/2014/main" val="929141328"/>
                  </a:ext>
                </a:extLst>
              </a:tr>
              <a:tr h="581038">
                <a:tc>
                  <a:txBody>
                    <a:bodyPr/>
                    <a:lstStyle/>
                    <a:p>
                      <a:pPr fontAlgn="t"/>
                      <a:endParaRPr lang="en-US">
                        <a:effectLst/>
                      </a:endParaRPr>
                    </a:p>
                    <a:p>
                      <a:pPr algn="l" rtl="0" fontAlgn="base"/>
                      <a:r>
                        <a:rPr lang="en-US" sz="1200" b="0" i="0">
                          <a:solidFill>
                            <a:srgbClr val="000000"/>
                          </a:solidFill>
                          <a:effectLst/>
                          <a:latin typeface="Times New Roman" panose="02020603050405020304" pitchFamily="18" charset="0"/>
                        </a:rPr>
                        <a:t>2</a:t>
                      </a:r>
                      <a:r>
                        <a:rPr lang="en-US" sz="1200" b="0" i="0">
                          <a:solidFill>
                            <a:srgbClr val="000000"/>
                          </a:solidFill>
                          <a:effectLst/>
                        </a:rPr>
                        <a:t>​ </a:t>
                      </a:r>
                      <a:endParaRPr lang="en-US" b="0" i="0">
                        <a:effectLst/>
                      </a:endParaRPr>
                    </a:p>
                  </a:txBody>
                  <a:tcPr>
                    <a:lnL>
                      <a:noFill/>
                    </a:lnL>
                    <a:lnR w="7620" cap="flat" cmpd="sng" algn="ctr">
                      <a:solidFill>
                        <a:srgbClr val="A03877"/>
                      </a:solidFill>
                      <a:prstDash val="solid"/>
                      <a:round/>
                      <a:headEnd type="none" w="med" len="med"/>
                      <a:tailEnd type="none" w="med" len="med"/>
                    </a:lnR>
                    <a:lnT w="7620" cap="flat" cmpd="sng" algn="ctr">
                      <a:solidFill>
                        <a:srgbClr val="181377"/>
                      </a:solidFill>
                      <a:prstDash val="solid"/>
                      <a:round/>
                      <a:headEnd type="none" w="med" len="med"/>
                      <a:tailEnd type="none" w="med" len="med"/>
                    </a:lnT>
                    <a:lnB w="7620" cap="flat" cmpd="sng" algn="ctr">
                      <a:solidFill>
                        <a:srgbClr val="981477"/>
                      </a:solidFill>
                      <a:prstDash val="solid"/>
                      <a:round/>
                      <a:headEnd type="none" w="med" len="med"/>
                      <a:tailEnd type="none" w="med" len="med"/>
                    </a:lnB>
                    <a:solidFill>
                      <a:srgbClr val="FFFFFF"/>
                    </a:solidFill>
                  </a:tcPr>
                </a:tc>
                <a:tc>
                  <a:txBody>
                    <a:bodyPr/>
                    <a:lstStyle/>
                    <a:p>
                      <a:pPr fontAlgn="t"/>
                      <a:endParaRPr lang="en-US">
                        <a:effectLst/>
                      </a:endParaRPr>
                    </a:p>
                    <a:p>
                      <a:pPr algn="ctr" rtl="0" fontAlgn="base"/>
                      <a:r>
                        <a:rPr lang="en-US" sz="1200" b="0" i="0">
                          <a:solidFill>
                            <a:srgbClr val="000000"/>
                          </a:solidFill>
                          <a:effectLst/>
                          <a:latin typeface="Times New Roman" panose="02020603050405020304" pitchFamily="18" charset="0"/>
                        </a:rPr>
                        <a:t>2,500</a:t>
                      </a:r>
                      <a:r>
                        <a:rPr lang="en-US" sz="1200" b="0" i="0">
                          <a:solidFill>
                            <a:srgbClr val="000000"/>
                          </a:solidFill>
                          <a:effectLst/>
                        </a:rPr>
                        <a:t>​ </a:t>
                      </a:r>
                      <a:endParaRPr lang="en-US" b="0" i="0">
                        <a:effectLst/>
                      </a:endParaRPr>
                    </a:p>
                  </a:txBody>
                  <a:tcPr>
                    <a:lnL w="7620" cap="flat" cmpd="sng" algn="ctr">
                      <a:solidFill>
                        <a:srgbClr val="A03877"/>
                      </a:solidFill>
                      <a:prstDash val="solid"/>
                      <a:round/>
                      <a:headEnd type="none" w="med" len="med"/>
                      <a:tailEnd type="none" w="med" len="med"/>
                    </a:lnL>
                    <a:lnR>
                      <a:noFill/>
                    </a:lnR>
                    <a:lnT w="7620" cap="flat" cmpd="sng" algn="ctr">
                      <a:solidFill>
                        <a:srgbClr val="A03877"/>
                      </a:solidFill>
                      <a:prstDash val="solid"/>
                      <a:round/>
                      <a:headEnd type="none" w="med" len="med"/>
                      <a:tailEnd type="none" w="med" len="med"/>
                    </a:lnT>
                    <a:lnB w="7620" cap="flat" cmpd="sng" algn="ctr">
                      <a:solidFill>
                        <a:srgbClr val="603977"/>
                      </a:solidFill>
                      <a:prstDash val="solid"/>
                      <a:round/>
                      <a:headEnd type="none" w="med" len="med"/>
                      <a:tailEnd type="none" w="med" len="med"/>
                    </a:lnB>
                    <a:solidFill>
                      <a:srgbClr val="FFFFFF"/>
                    </a:solidFill>
                  </a:tcPr>
                </a:tc>
                <a:extLst>
                  <a:ext uri="{0D108BD9-81ED-4DB2-BD59-A6C34878D82A}">
                    <a16:rowId xmlns:a16="http://schemas.microsoft.com/office/drawing/2014/main" val="2530546948"/>
                  </a:ext>
                </a:extLst>
              </a:tr>
              <a:tr h="581038">
                <a:tc>
                  <a:txBody>
                    <a:bodyPr/>
                    <a:lstStyle/>
                    <a:p>
                      <a:pPr fontAlgn="t"/>
                      <a:endParaRPr lang="en-US">
                        <a:effectLst/>
                      </a:endParaRPr>
                    </a:p>
                    <a:p>
                      <a:pPr algn="l" rtl="0" fontAlgn="base"/>
                      <a:r>
                        <a:rPr lang="en-US" sz="1200" b="0" i="0">
                          <a:solidFill>
                            <a:srgbClr val="000000"/>
                          </a:solidFill>
                          <a:effectLst/>
                          <a:latin typeface="Times New Roman" panose="02020603050405020304" pitchFamily="18" charset="0"/>
                        </a:rPr>
                        <a:t>3</a:t>
                      </a:r>
                      <a:r>
                        <a:rPr lang="en-US" sz="1200" b="0" i="0">
                          <a:solidFill>
                            <a:srgbClr val="000000"/>
                          </a:solidFill>
                          <a:effectLst/>
                        </a:rPr>
                        <a:t>​ </a:t>
                      </a:r>
                      <a:endParaRPr lang="en-US" b="0" i="0">
                        <a:effectLst/>
                      </a:endParaRPr>
                    </a:p>
                  </a:txBody>
                  <a:tcPr>
                    <a:lnL>
                      <a:noFill/>
                    </a:lnL>
                    <a:lnR w="7620" cap="flat" cmpd="sng" algn="ctr">
                      <a:solidFill>
                        <a:srgbClr val="603977"/>
                      </a:solidFill>
                      <a:prstDash val="solid"/>
                      <a:round/>
                      <a:headEnd type="none" w="med" len="med"/>
                      <a:tailEnd type="none" w="med" len="med"/>
                    </a:lnR>
                    <a:lnT w="7620" cap="flat" cmpd="sng" algn="ctr">
                      <a:solidFill>
                        <a:srgbClr val="981477"/>
                      </a:solidFill>
                      <a:prstDash val="solid"/>
                      <a:round/>
                      <a:headEnd type="none" w="med" len="med"/>
                      <a:tailEnd type="none" w="med" len="med"/>
                    </a:lnT>
                    <a:lnB w="7620" cap="flat" cmpd="sng" algn="ctr">
                      <a:solidFill>
                        <a:srgbClr val="181177"/>
                      </a:solidFill>
                      <a:prstDash val="solid"/>
                      <a:round/>
                      <a:headEnd type="none" w="med" len="med"/>
                      <a:tailEnd type="none" w="med" len="med"/>
                    </a:lnB>
                    <a:solidFill>
                      <a:srgbClr val="E7E7E7"/>
                    </a:solidFill>
                  </a:tcPr>
                </a:tc>
                <a:tc>
                  <a:txBody>
                    <a:bodyPr/>
                    <a:lstStyle/>
                    <a:p>
                      <a:pPr fontAlgn="t"/>
                      <a:endParaRPr lang="en-US">
                        <a:effectLst/>
                      </a:endParaRPr>
                    </a:p>
                    <a:p>
                      <a:pPr algn="ctr" rtl="0" fontAlgn="base"/>
                      <a:r>
                        <a:rPr lang="en-US" sz="1200" b="0" i="0">
                          <a:solidFill>
                            <a:srgbClr val="000000"/>
                          </a:solidFill>
                          <a:effectLst/>
                          <a:latin typeface="Times New Roman" panose="02020603050405020304" pitchFamily="18" charset="0"/>
                        </a:rPr>
                        <a:t>5,000</a:t>
                      </a:r>
                      <a:r>
                        <a:rPr lang="en-US" sz="1200" b="0" i="0">
                          <a:solidFill>
                            <a:srgbClr val="000000"/>
                          </a:solidFill>
                          <a:effectLst/>
                        </a:rPr>
                        <a:t>​ </a:t>
                      </a:r>
                      <a:endParaRPr lang="en-US" b="0" i="0">
                        <a:effectLst/>
                      </a:endParaRPr>
                    </a:p>
                  </a:txBody>
                  <a:tcPr>
                    <a:lnL w="7620" cap="flat" cmpd="sng" algn="ctr">
                      <a:solidFill>
                        <a:srgbClr val="603977"/>
                      </a:solidFill>
                      <a:prstDash val="solid"/>
                      <a:round/>
                      <a:headEnd type="none" w="med" len="med"/>
                      <a:tailEnd type="none" w="med" len="med"/>
                    </a:lnL>
                    <a:lnR>
                      <a:noFill/>
                    </a:lnR>
                    <a:lnT w="7620" cap="flat" cmpd="sng" algn="ctr">
                      <a:solidFill>
                        <a:srgbClr val="603977"/>
                      </a:solidFill>
                      <a:prstDash val="solid"/>
                      <a:round/>
                      <a:headEnd type="none" w="med" len="med"/>
                      <a:tailEnd type="none" w="med" len="med"/>
                    </a:lnT>
                    <a:lnB w="7620" cap="flat" cmpd="sng" algn="ctr">
                      <a:solidFill>
                        <a:srgbClr val="603977"/>
                      </a:solidFill>
                      <a:prstDash val="solid"/>
                      <a:round/>
                      <a:headEnd type="none" w="med" len="med"/>
                      <a:tailEnd type="none" w="med" len="med"/>
                    </a:lnB>
                    <a:solidFill>
                      <a:srgbClr val="E7E7E7"/>
                    </a:solidFill>
                  </a:tcPr>
                </a:tc>
                <a:extLst>
                  <a:ext uri="{0D108BD9-81ED-4DB2-BD59-A6C34878D82A}">
                    <a16:rowId xmlns:a16="http://schemas.microsoft.com/office/drawing/2014/main" val="3025571422"/>
                  </a:ext>
                </a:extLst>
              </a:tr>
              <a:tr h="581038">
                <a:tc>
                  <a:txBody>
                    <a:bodyPr/>
                    <a:lstStyle/>
                    <a:p>
                      <a:pPr fontAlgn="t"/>
                      <a:endParaRPr lang="en-US">
                        <a:effectLst/>
                      </a:endParaRPr>
                    </a:p>
                    <a:p>
                      <a:pPr algn="l" rtl="0" fontAlgn="base"/>
                      <a:r>
                        <a:rPr lang="en-US" sz="1200" b="0" i="0">
                          <a:solidFill>
                            <a:srgbClr val="000000"/>
                          </a:solidFill>
                          <a:effectLst/>
                          <a:latin typeface="Times New Roman" panose="02020603050405020304" pitchFamily="18" charset="0"/>
                        </a:rPr>
                        <a:t>4</a:t>
                      </a:r>
                      <a:r>
                        <a:rPr lang="en-US" sz="1200" b="0" i="0">
                          <a:solidFill>
                            <a:srgbClr val="000000"/>
                          </a:solidFill>
                          <a:effectLst/>
                        </a:rPr>
                        <a:t>​ </a:t>
                      </a:r>
                      <a:endParaRPr lang="en-US" b="0" i="0">
                        <a:effectLst/>
                      </a:endParaRPr>
                    </a:p>
                  </a:txBody>
                  <a:tcPr>
                    <a:lnL>
                      <a:noFill/>
                    </a:lnL>
                    <a:lnR w="7620" cap="flat" cmpd="sng" algn="ctr">
                      <a:solidFill>
                        <a:srgbClr val="603977"/>
                      </a:solidFill>
                      <a:prstDash val="solid"/>
                      <a:round/>
                      <a:headEnd type="none" w="med" len="med"/>
                      <a:tailEnd type="none" w="med" len="med"/>
                    </a:lnR>
                    <a:lnT w="7620" cap="flat" cmpd="sng" algn="ctr">
                      <a:solidFill>
                        <a:srgbClr val="181177"/>
                      </a:solidFill>
                      <a:prstDash val="solid"/>
                      <a:round/>
                      <a:headEnd type="none" w="med" len="med"/>
                      <a:tailEnd type="none" w="med" len="med"/>
                    </a:lnT>
                    <a:lnB w="7620" cap="flat" cmpd="sng" algn="ctr">
                      <a:solidFill>
                        <a:srgbClr val="981177"/>
                      </a:solidFill>
                      <a:prstDash val="solid"/>
                      <a:round/>
                      <a:headEnd type="none" w="med" len="med"/>
                      <a:tailEnd type="none" w="med" len="med"/>
                    </a:lnB>
                    <a:solidFill>
                      <a:srgbClr val="FFFFFF"/>
                    </a:solidFill>
                  </a:tcPr>
                </a:tc>
                <a:tc>
                  <a:txBody>
                    <a:bodyPr/>
                    <a:lstStyle/>
                    <a:p>
                      <a:pPr fontAlgn="t"/>
                      <a:endParaRPr lang="en-US">
                        <a:effectLst/>
                      </a:endParaRPr>
                    </a:p>
                    <a:p>
                      <a:pPr algn="ctr" rtl="0" fontAlgn="base"/>
                      <a:r>
                        <a:rPr lang="en-US" sz="1200" b="0" i="0">
                          <a:solidFill>
                            <a:srgbClr val="000000"/>
                          </a:solidFill>
                          <a:effectLst/>
                          <a:latin typeface="Times New Roman" panose="02020603050405020304" pitchFamily="18" charset="0"/>
                        </a:rPr>
                        <a:t>10,000</a:t>
                      </a:r>
                      <a:r>
                        <a:rPr lang="en-US" sz="1200" b="0" i="0">
                          <a:solidFill>
                            <a:srgbClr val="000000"/>
                          </a:solidFill>
                          <a:effectLst/>
                        </a:rPr>
                        <a:t>​ </a:t>
                      </a:r>
                      <a:endParaRPr lang="en-US" b="0" i="0">
                        <a:effectLst/>
                      </a:endParaRPr>
                    </a:p>
                  </a:txBody>
                  <a:tcPr>
                    <a:lnL w="7620" cap="flat" cmpd="sng" algn="ctr">
                      <a:solidFill>
                        <a:srgbClr val="603977"/>
                      </a:solidFill>
                      <a:prstDash val="solid"/>
                      <a:round/>
                      <a:headEnd type="none" w="med" len="med"/>
                      <a:tailEnd type="none" w="med" len="med"/>
                    </a:lnL>
                    <a:lnR>
                      <a:noFill/>
                    </a:lnR>
                    <a:lnT w="7620" cap="flat" cmpd="sng" algn="ctr">
                      <a:solidFill>
                        <a:srgbClr val="603977"/>
                      </a:solidFill>
                      <a:prstDash val="solid"/>
                      <a:round/>
                      <a:headEnd type="none" w="med" len="med"/>
                      <a:tailEnd type="none" w="med" len="med"/>
                    </a:lnT>
                    <a:lnB w="7620" cap="flat" cmpd="sng" algn="ctr">
                      <a:solidFill>
                        <a:srgbClr val="C03377"/>
                      </a:solidFill>
                      <a:prstDash val="solid"/>
                      <a:round/>
                      <a:headEnd type="none" w="med" len="med"/>
                      <a:tailEnd type="none" w="med" len="med"/>
                    </a:lnB>
                    <a:solidFill>
                      <a:srgbClr val="FFFFFF"/>
                    </a:solidFill>
                  </a:tcPr>
                </a:tc>
                <a:extLst>
                  <a:ext uri="{0D108BD9-81ED-4DB2-BD59-A6C34878D82A}">
                    <a16:rowId xmlns:a16="http://schemas.microsoft.com/office/drawing/2014/main" val="2964421890"/>
                  </a:ext>
                </a:extLst>
              </a:tr>
              <a:tr h="581038">
                <a:tc>
                  <a:txBody>
                    <a:bodyPr/>
                    <a:lstStyle/>
                    <a:p>
                      <a:pPr fontAlgn="t"/>
                      <a:endParaRPr lang="en-US">
                        <a:effectLst/>
                      </a:endParaRPr>
                    </a:p>
                    <a:p>
                      <a:pPr algn="l" rtl="0" fontAlgn="base"/>
                      <a:r>
                        <a:rPr lang="en-US" sz="1200" b="0" i="0">
                          <a:solidFill>
                            <a:srgbClr val="000000"/>
                          </a:solidFill>
                          <a:effectLst/>
                          <a:latin typeface="Times New Roman" panose="02020603050405020304" pitchFamily="18" charset="0"/>
                        </a:rPr>
                        <a:t>5</a:t>
                      </a:r>
                      <a:r>
                        <a:rPr lang="en-US" sz="1200" b="0" i="0">
                          <a:solidFill>
                            <a:srgbClr val="000000"/>
                          </a:solidFill>
                          <a:effectLst/>
                        </a:rPr>
                        <a:t>​ </a:t>
                      </a:r>
                      <a:endParaRPr lang="en-US" b="0" i="0">
                        <a:effectLst/>
                      </a:endParaRPr>
                    </a:p>
                  </a:txBody>
                  <a:tcPr>
                    <a:lnL>
                      <a:noFill/>
                    </a:lnL>
                    <a:lnR w="7620" cap="flat" cmpd="sng" algn="ctr">
                      <a:solidFill>
                        <a:srgbClr val="C03377"/>
                      </a:solidFill>
                      <a:prstDash val="solid"/>
                      <a:round/>
                      <a:headEnd type="none" w="med" len="med"/>
                      <a:tailEnd type="none" w="med" len="med"/>
                    </a:lnR>
                    <a:lnT w="7620" cap="flat" cmpd="sng" algn="ctr">
                      <a:solidFill>
                        <a:srgbClr val="981177"/>
                      </a:solidFill>
                      <a:prstDash val="solid"/>
                      <a:round/>
                      <a:headEnd type="none" w="med" len="med"/>
                      <a:tailEnd type="none" w="med" len="med"/>
                    </a:lnT>
                    <a:lnB w="7620" cap="flat" cmpd="sng" algn="ctr">
                      <a:solidFill>
                        <a:srgbClr val="581577"/>
                      </a:solidFill>
                      <a:prstDash val="solid"/>
                      <a:round/>
                      <a:headEnd type="none" w="med" len="med"/>
                      <a:tailEnd type="none" w="med" len="med"/>
                    </a:lnB>
                    <a:solidFill>
                      <a:srgbClr val="E7E7E7"/>
                    </a:solidFill>
                  </a:tcPr>
                </a:tc>
                <a:tc>
                  <a:txBody>
                    <a:bodyPr/>
                    <a:lstStyle/>
                    <a:p>
                      <a:pPr fontAlgn="t"/>
                      <a:endParaRPr lang="en-US">
                        <a:effectLst/>
                      </a:endParaRPr>
                    </a:p>
                    <a:p>
                      <a:pPr algn="ctr" rtl="0" fontAlgn="base"/>
                      <a:r>
                        <a:rPr lang="en-US" sz="1200" b="0" i="0">
                          <a:solidFill>
                            <a:srgbClr val="000000"/>
                          </a:solidFill>
                          <a:effectLst/>
                          <a:latin typeface="Times New Roman" panose="02020603050405020304" pitchFamily="18" charset="0"/>
                        </a:rPr>
                        <a:t>20,000</a:t>
                      </a:r>
                      <a:r>
                        <a:rPr lang="en-US" sz="1200" b="0" i="0">
                          <a:solidFill>
                            <a:srgbClr val="000000"/>
                          </a:solidFill>
                          <a:effectLst/>
                        </a:rPr>
                        <a:t>​ </a:t>
                      </a:r>
                      <a:endParaRPr lang="en-US" b="0" i="0">
                        <a:effectLst/>
                      </a:endParaRPr>
                    </a:p>
                  </a:txBody>
                  <a:tcPr>
                    <a:lnL w="7620" cap="flat" cmpd="sng" algn="ctr">
                      <a:solidFill>
                        <a:srgbClr val="C03377"/>
                      </a:solidFill>
                      <a:prstDash val="solid"/>
                      <a:round/>
                      <a:headEnd type="none" w="med" len="med"/>
                      <a:tailEnd type="none" w="med" len="med"/>
                    </a:lnL>
                    <a:lnR>
                      <a:noFill/>
                    </a:lnR>
                    <a:lnT w="7620" cap="flat" cmpd="sng" algn="ctr">
                      <a:solidFill>
                        <a:srgbClr val="C03377"/>
                      </a:solidFill>
                      <a:prstDash val="solid"/>
                      <a:round/>
                      <a:headEnd type="none" w="med" len="med"/>
                      <a:tailEnd type="none" w="med" len="med"/>
                    </a:lnT>
                    <a:lnB w="7620" cap="flat" cmpd="sng" algn="ctr">
                      <a:solidFill>
                        <a:srgbClr val="803D77"/>
                      </a:solidFill>
                      <a:prstDash val="solid"/>
                      <a:round/>
                      <a:headEnd type="none" w="med" len="med"/>
                      <a:tailEnd type="none" w="med" len="med"/>
                    </a:lnB>
                    <a:solidFill>
                      <a:srgbClr val="E7E7E7"/>
                    </a:solidFill>
                  </a:tcPr>
                </a:tc>
                <a:extLst>
                  <a:ext uri="{0D108BD9-81ED-4DB2-BD59-A6C34878D82A}">
                    <a16:rowId xmlns:a16="http://schemas.microsoft.com/office/drawing/2014/main" val="368600473"/>
                  </a:ext>
                </a:extLst>
              </a:tr>
              <a:tr h="581038">
                <a:tc>
                  <a:txBody>
                    <a:bodyPr/>
                    <a:lstStyle/>
                    <a:p>
                      <a:pPr fontAlgn="t"/>
                      <a:endParaRPr lang="en-US">
                        <a:effectLst/>
                      </a:endParaRPr>
                    </a:p>
                    <a:p>
                      <a:pPr algn="l" rtl="0" fontAlgn="base"/>
                      <a:r>
                        <a:rPr lang="en-US" sz="1200" b="0" i="0">
                          <a:solidFill>
                            <a:srgbClr val="000000"/>
                          </a:solidFill>
                          <a:effectLst/>
                          <a:latin typeface="Times New Roman" panose="02020603050405020304" pitchFamily="18" charset="0"/>
                        </a:rPr>
                        <a:t>6 </a:t>
                      </a:r>
                      <a:endParaRPr lang="en-US" b="0" i="0">
                        <a:effectLst/>
                      </a:endParaRPr>
                    </a:p>
                  </a:txBody>
                  <a:tcPr>
                    <a:lnL>
                      <a:noFill/>
                    </a:lnL>
                    <a:lnR w="7620" cap="flat" cmpd="sng" algn="ctr">
                      <a:solidFill>
                        <a:srgbClr val="803D77"/>
                      </a:solidFill>
                      <a:prstDash val="solid"/>
                      <a:round/>
                      <a:headEnd type="none" w="med" len="med"/>
                      <a:tailEnd type="none" w="med" len="med"/>
                    </a:lnR>
                    <a:lnT w="7620" cap="flat" cmpd="sng" algn="ctr">
                      <a:solidFill>
                        <a:srgbClr val="581577"/>
                      </a:solidFill>
                      <a:prstDash val="solid"/>
                      <a:round/>
                      <a:headEnd type="none" w="med" len="med"/>
                      <a:tailEnd type="none" w="med" len="med"/>
                    </a:lnT>
                    <a:lnB w="15240" cap="flat" cmpd="sng" algn="ctr">
                      <a:solidFill>
                        <a:srgbClr val="581577"/>
                      </a:solidFill>
                      <a:prstDash val="solid"/>
                      <a:round/>
                      <a:headEnd type="none" w="med" len="med"/>
                      <a:tailEnd type="none" w="med" len="med"/>
                    </a:lnB>
                    <a:solidFill>
                      <a:srgbClr val="FFFFFF"/>
                    </a:solidFill>
                  </a:tcPr>
                </a:tc>
                <a:tc>
                  <a:txBody>
                    <a:bodyPr/>
                    <a:lstStyle/>
                    <a:p>
                      <a:pPr fontAlgn="t"/>
                      <a:endParaRPr lang="en-US" dirty="0">
                        <a:effectLst/>
                      </a:endParaRPr>
                    </a:p>
                    <a:p>
                      <a:pPr algn="ctr" rtl="0" fontAlgn="base"/>
                      <a:r>
                        <a:rPr lang="en-US" sz="1200" b="0" i="0" dirty="0">
                          <a:solidFill>
                            <a:srgbClr val="000000"/>
                          </a:solidFill>
                          <a:effectLst/>
                          <a:latin typeface="Times New Roman" panose="02020603050405020304" pitchFamily="18" charset="0"/>
                        </a:rPr>
                        <a:t>37,500</a:t>
                      </a:r>
                      <a:r>
                        <a:rPr lang="en-US" sz="1200" b="0" i="0" dirty="0">
                          <a:solidFill>
                            <a:srgbClr val="000000"/>
                          </a:solidFill>
                          <a:effectLst/>
                        </a:rPr>
                        <a:t>​ </a:t>
                      </a:r>
                      <a:endParaRPr lang="en-US" b="0" i="0" dirty="0">
                        <a:effectLst/>
                      </a:endParaRPr>
                    </a:p>
                  </a:txBody>
                  <a:tcPr>
                    <a:lnL w="7620" cap="flat" cmpd="sng" algn="ctr">
                      <a:solidFill>
                        <a:srgbClr val="803D77"/>
                      </a:solidFill>
                      <a:prstDash val="solid"/>
                      <a:round/>
                      <a:headEnd type="none" w="med" len="med"/>
                      <a:tailEnd type="none" w="med" len="med"/>
                    </a:lnL>
                    <a:lnR>
                      <a:noFill/>
                    </a:lnR>
                    <a:lnT w="7620" cap="flat" cmpd="sng" algn="ctr">
                      <a:solidFill>
                        <a:srgbClr val="803D77"/>
                      </a:solidFill>
                      <a:prstDash val="solid"/>
                      <a:round/>
                      <a:headEnd type="none" w="med" len="med"/>
                      <a:tailEnd type="none" w="med" len="med"/>
                    </a:lnT>
                    <a:lnB w="15240" cap="flat" cmpd="sng" algn="ctr">
                      <a:solidFill>
                        <a:srgbClr val="803D77"/>
                      </a:solidFill>
                      <a:prstDash val="solid"/>
                      <a:round/>
                      <a:headEnd type="none" w="med" len="med"/>
                      <a:tailEnd type="none" w="med" len="med"/>
                    </a:lnB>
                    <a:solidFill>
                      <a:srgbClr val="FFFFFF"/>
                    </a:solidFill>
                  </a:tcPr>
                </a:tc>
                <a:extLst>
                  <a:ext uri="{0D108BD9-81ED-4DB2-BD59-A6C34878D82A}">
                    <a16:rowId xmlns:a16="http://schemas.microsoft.com/office/drawing/2014/main" val="56913934"/>
                  </a:ext>
                </a:extLst>
              </a:tr>
            </a:tbl>
          </a:graphicData>
        </a:graphic>
      </p:graphicFrame>
      <p:graphicFrame>
        <p:nvGraphicFramePr>
          <p:cNvPr id="4" name="Table 3">
            <a:extLst>
              <a:ext uri="{FF2B5EF4-FFF2-40B4-BE49-F238E27FC236}">
                <a16:creationId xmlns:a16="http://schemas.microsoft.com/office/drawing/2014/main" id="{E50056C1-FE91-C96A-F266-0EA9C026EB71}"/>
              </a:ext>
            </a:extLst>
          </p:cNvPr>
          <p:cNvGraphicFramePr>
            <a:graphicFrameLocks noGrp="1"/>
          </p:cNvGraphicFramePr>
          <p:nvPr>
            <p:extLst>
              <p:ext uri="{D42A27DB-BD31-4B8C-83A1-F6EECF244321}">
                <p14:modId xmlns:p14="http://schemas.microsoft.com/office/powerpoint/2010/main" val="191316155"/>
              </p:ext>
            </p:extLst>
          </p:nvPr>
        </p:nvGraphicFramePr>
        <p:xfrm>
          <a:off x="4118575" y="2001392"/>
          <a:ext cx="2664161" cy="4260990"/>
        </p:xfrm>
        <a:graphic>
          <a:graphicData uri="http://schemas.openxmlformats.org/drawingml/2006/table">
            <a:tbl>
              <a:tblPr/>
              <a:tblGrid>
                <a:gridCol w="590263">
                  <a:extLst>
                    <a:ext uri="{9D8B030D-6E8A-4147-A177-3AD203B41FA5}">
                      <a16:colId xmlns:a16="http://schemas.microsoft.com/office/drawing/2014/main" val="3160865229"/>
                    </a:ext>
                  </a:extLst>
                </a:gridCol>
                <a:gridCol w="2073898">
                  <a:extLst>
                    <a:ext uri="{9D8B030D-6E8A-4147-A177-3AD203B41FA5}">
                      <a16:colId xmlns:a16="http://schemas.microsoft.com/office/drawing/2014/main" val="2185415338"/>
                    </a:ext>
                  </a:extLst>
                </a:gridCol>
              </a:tblGrid>
              <a:tr h="774762">
                <a:tc>
                  <a:txBody>
                    <a:bodyPr/>
                    <a:lstStyle/>
                    <a:p>
                      <a:pPr fontAlgn="t"/>
                      <a:endParaRPr lang="en-US">
                        <a:effectLst/>
                      </a:endParaRPr>
                    </a:p>
                    <a:p>
                      <a:pPr algn="l" rtl="0" fontAlgn="base"/>
                      <a:r>
                        <a:rPr lang="en-US" sz="1200" b="1" i="0">
                          <a:effectLst/>
                          <a:latin typeface="Times New Roman" panose="02020603050405020304" pitchFamily="18" charset="0"/>
                        </a:rPr>
                        <a:t>Tier​</a:t>
                      </a:r>
                      <a:r>
                        <a:rPr lang="en-US" sz="1200" b="0" i="0">
                          <a:effectLst/>
                          <a:latin typeface="Times New Roman" panose="02020603050405020304" pitchFamily="18" charset="0"/>
                        </a:rPr>
                        <a:t> </a:t>
                      </a:r>
                      <a:endParaRPr lang="en-US" b="0" i="0">
                        <a:effectLst/>
                      </a:endParaRPr>
                    </a:p>
                  </a:txBody>
                  <a:tcPr>
                    <a:lnL>
                      <a:noFill/>
                    </a:lnL>
                    <a:lnR w="7620" cap="flat" cmpd="sng" algn="ctr">
                      <a:solidFill>
                        <a:srgbClr val="881151"/>
                      </a:solidFill>
                      <a:prstDash val="solid"/>
                      <a:round/>
                      <a:headEnd type="none" w="med" len="med"/>
                      <a:tailEnd type="none" w="med" len="med"/>
                    </a:lnR>
                    <a:lnT w="15240" cap="flat" cmpd="sng" algn="ctr">
                      <a:solidFill>
                        <a:srgbClr val="E0DC33"/>
                      </a:solidFill>
                      <a:prstDash val="solid"/>
                      <a:round/>
                      <a:headEnd type="none" w="med" len="med"/>
                      <a:tailEnd type="none" w="med" len="med"/>
                    </a:lnT>
                    <a:lnB w="15240" cap="flat" cmpd="sng" algn="ctr">
                      <a:solidFill>
                        <a:srgbClr val="E8AFE7"/>
                      </a:solidFill>
                      <a:prstDash val="solid"/>
                      <a:round/>
                      <a:headEnd type="none" w="med" len="med"/>
                      <a:tailEnd type="none" w="med" len="med"/>
                    </a:lnB>
                    <a:solidFill>
                      <a:srgbClr val="000000"/>
                    </a:solidFill>
                  </a:tcPr>
                </a:tc>
                <a:tc>
                  <a:txBody>
                    <a:bodyPr/>
                    <a:lstStyle/>
                    <a:p>
                      <a:pPr fontAlgn="t"/>
                      <a:endParaRPr lang="en-US" dirty="0">
                        <a:effectLst/>
                      </a:endParaRPr>
                    </a:p>
                    <a:p>
                      <a:pPr algn="ctr" rtl="0" fontAlgn="base"/>
                      <a:r>
                        <a:rPr lang="en-US" sz="1200" b="1" i="0" dirty="0">
                          <a:effectLst/>
                          <a:latin typeface="Times New Roman" panose="02020603050405020304" pitchFamily="18" charset="0"/>
                        </a:rPr>
                        <a:t>Max Sq Ft of Total Plant Canopy ​</a:t>
                      </a:r>
                      <a:r>
                        <a:rPr lang="en-US" sz="1200" b="0" i="0" dirty="0">
                          <a:effectLst/>
                          <a:latin typeface="Times New Roman" panose="02020603050405020304" pitchFamily="18" charset="0"/>
                        </a:rPr>
                        <a:t> </a:t>
                      </a:r>
                      <a:endParaRPr lang="en-US" b="0" i="0" dirty="0">
                        <a:effectLst/>
                      </a:endParaRPr>
                    </a:p>
                  </a:txBody>
                  <a:tcPr>
                    <a:lnL w="7620" cap="flat" cmpd="sng" algn="ctr">
                      <a:solidFill>
                        <a:srgbClr val="881151"/>
                      </a:solidFill>
                      <a:prstDash val="solid"/>
                      <a:round/>
                      <a:headEnd type="none" w="med" len="med"/>
                      <a:tailEnd type="none" w="med" len="med"/>
                    </a:lnL>
                    <a:lnR>
                      <a:noFill/>
                    </a:lnR>
                    <a:lnT w="15240" cap="flat" cmpd="sng" algn="ctr">
                      <a:solidFill>
                        <a:srgbClr val="881151"/>
                      </a:solidFill>
                      <a:prstDash val="solid"/>
                      <a:round/>
                      <a:headEnd type="none" w="med" len="med"/>
                      <a:tailEnd type="none" w="med" len="med"/>
                    </a:lnT>
                    <a:lnB w="15240" cap="flat" cmpd="sng" algn="ctr">
                      <a:solidFill>
                        <a:srgbClr val="C81051"/>
                      </a:solidFill>
                      <a:prstDash val="solid"/>
                      <a:round/>
                      <a:headEnd type="none" w="med" len="med"/>
                      <a:tailEnd type="none" w="med" len="med"/>
                    </a:lnB>
                    <a:solidFill>
                      <a:srgbClr val="000000"/>
                    </a:solidFill>
                  </a:tcPr>
                </a:tc>
                <a:extLst>
                  <a:ext uri="{0D108BD9-81ED-4DB2-BD59-A6C34878D82A}">
                    <a16:rowId xmlns:a16="http://schemas.microsoft.com/office/drawing/2014/main" val="1907571485"/>
                  </a:ext>
                </a:extLst>
              </a:tr>
              <a:tr h="581038">
                <a:tc>
                  <a:txBody>
                    <a:bodyPr/>
                    <a:lstStyle/>
                    <a:p>
                      <a:pPr fontAlgn="t"/>
                      <a:endParaRPr lang="en-US">
                        <a:effectLst/>
                      </a:endParaRPr>
                    </a:p>
                    <a:p>
                      <a:pPr algn="l" rtl="0" fontAlgn="base"/>
                      <a:r>
                        <a:rPr lang="en-US" sz="1200" b="0" i="0">
                          <a:effectLst/>
                          <a:latin typeface="Times New Roman" panose="02020603050405020304" pitchFamily="18" charset="0"/>
                        </a:rPr>
                        <a:t>1​ </a:t>
                      </a:r>
                      <a:endParaRPr lang="en-US" b="0" i="0">
                        <a:effectLst/>
                      </a:endParaRPr>
                    </a:p>
                  </a:txBody>
                  <a:tcPr>
                    <a:lnL>
                      <a:noFill/>
                    </a:lnL>
                    <a:lnR w="7620" cap="flat" cmpd="sng" algn="ctr">
                      <a:solidFill>
                        <a:srgbClr val="C81051"/>
                      </a:solidFill>
                      <a:prstDash val="solid"/>
                      <a:round/>
                      <a:headEnd type="none" w="med" len="med"/>
                      <a:tailEnd type="none" w="med" len="med"/>
                    </a:lnR>
                    <a:lnT w="15240" cap="flat" cmpd="sng" algn="ctr">
                      <a:solidFill>
                        <a:srgbClr val="E8AFE7"/>
                      </a:solidFill>
                      <a:prstDash val="solid"/>
                      <a:round/>
                      <a:headEnd type="none" w="med" len="med"/>
                      <a:tailEnd type="none" w="med" len="med"/>
                    </a:lnT>
                    <a:lnB w="7620" cap="flat" cmpd="sng" algn="ctr">
                      <a:solidFill>
                        <a:srgbClr val="E8AFE7"/>
                      </a:solidFill>
                      <a:prstDash val="solid"/>
                      <a:round/>
                      <a:headEnd type="none" w="med" len="med"/>
                      <a:tailEnd type="none" w="med" len="med"/>
                    </a:lnB>
                    <a:solidFill>
                      <a:srgbClr val="E7E7E7"/>
                    </a:solidFill>
                  </a:tcPr>
                </a:tc>
                <a:tc>
                  <a:txBody>
                    <a:bodyPr/>
                    <a:lstStyle/>
                    <a:p>
                      <a:pPr fontAlgn="t"/>
                      <a:endParaRPr lang="en-US">
                        <a:effectLst/>
                      </a:endParaRPr>
                    </a:p>
                    <a:p>
                      <a:pPr algn="ctr" rtl="0" fontAlgn="base"/>
                      <a:r>
                        <a:rPr lang="en-US" sz="1200" b="0" i="0">
                          <a:effectLst/>
                          <a:latin typeface="Times New Roman" panose="02020603050405020304" pitchFamily="18" charset="0"/>
                        </a:rPr>
                        <a:t>1,000​ </a:t>
                      </a:r>
                      <a:endParaRPr lang="en-US" b="0" i="0">
                        <a:effectLst/>
                      </a:endParaRPr>
                    </a:p>
                  </a:txBody>
                  <a:tcPr>
                    <a:lnL w="7620" cap="flat" cmpd="sng" algn="ctr">
                      <a:solidFill>
                        <a:srgbClr val="C81051"/>
                      </a:solidFill>
                      <a:prstDash val="solid"/>
                      <a:round/>
                      <a:headEnd type="none" w="med" len="med"/>
                      <a:tailEnd type="none" w="med" len="med"/>
                    </a:lnL>
                    <a:lnR>
                      <a:noFill/>
                    </a:lnR>
                    <a:lnT w="15240" cap="flat" cmpd="sng" algn="ctr">
                      <a:solidFill>
                        <a:srgbClr val="C81051"/>
                      </a:solidFill>
                      <a:prstDash val="solid"/>
                      <a:round/>
                      <a:headEnd type="none" w="med" len="med"/>
                      <a:tailEnd type="none" w="med" len="med"/>
                    </a:lnT>
                    <a:lnB w="7620" cap="flat" cmpd="sng" algn="ctr">
                      <a:solidFill>
                        <a:srgbClr val="681051"/>
                      </a:solidFill>
                      <a:prstDash val="solid"/>
                      <a:round/>
                      <a:headEnd type="none" w="med" len="med"/>
                      <a:tailEnd type="none" w="med" len="med"/>
                    </a:lnB>
                    <a:solidFill>
                      <a:srgbClr val="E7E7E7"/>
                    </a:solidFill>
                  </a:tcPr>
                </a:tc>
                <a:extLst>
                  <a:ext uri="{0D108BD9-81ED-4DB2-BD59-A6C34878D82A}">
                    <a16:rowId xmlns:a16="http://schemas.microsoft.com/office/drawing/2014/main" val="4081460836"/>
                  </a:ext>
                </a:extLst>
              </a:tr>
              <a:tr h="581038">
                <a:tc>
                  <a:txBody>
                    <a:bodyPr/>
                    <a:lstStyle/>
                    <a:p>
                      <a:pPr fontAlgn="t"/>
                      <a:endParaRPr lang="en-US">
                        <a:effectLst/>
                      </a:endParaRPr>
                    </a:p>
                    <a:p>
                      <a:pPr algn="l" rtl="0" fontAlgn="base"/>
                      <a:r>
                        <a:rPr lang="en-US" sz="1200" b="0" i="0">
                          <a:effectLst/>
                          <a:latin typeface="Times New Roman" panose="02020603050405020304" pitchFamily="18" charset="0"/>
                        </a:rPr>
                        <a:t>2​ </a:t>
                      </a:r>
                      <a:endParaRPr lang="en-US" b="0" i="0">
                        <a:effectLst/>
                      </a:endParaRPr>
                    </a:p>
                  </a:txBody>
                  <a:tcPr>
                    <a:lnL>
                      <a:noFill/>
                    </a:lnL>
                    <a:lnR w="7620" cap="flat" cmpd="sng" algn="ctr">
                      <a:solidFill>
                        <a:srgbClr val="681051"/>
                      </a:solidFill>
                      <a:prstDash val="solid"/>
                      <a:round/>
                      <a:headEnd type="none" w="med" len="med"/>
                      <a:tailEnd type="none" w="med" len="med"/>
                    </a:lnR>
                    <a:lnT w="7620" cap="flat" cmpd="sng" algn="ctr">
                      <a:solidFill>
                        <a:srgbClr val="E8AFE7"/>
                      </a:solidFill>
                      <a:prstDash val="solid"/>
                      <a:round/>
                      <a:headEnd type="none" w="med" len="med"/>
                      <a:tailEnd type="none" w="med" len="med"/>
                    </a:lnT>
                    <a:lnB w="7620" cap="flat" cmpd="sng" algn="ctr">
                      <a:solidFill>
                        <a:srgbClr val="E8AFE7"/>
                      </a:solidFill>
                      <a:prstDash val="solid"/>
                      <a:round/>
                      <a:headEnd type="none" w="med" len="med"/>
                      <a:tailEnd type="none" w="med" len="med"/>
                    </a:lnB>
                    <a:solidFill>
                      <a:srgbClr val="FFFFFF"/>
                    </a:solidFill>
                  </a:tcPr>
                </a:tc>
                <a:tc>
                  <a:txBody>
                    <a:bodyPr/>
                    <a:lstStyle/>
                    <a:p>
                      <a:pPr fontAlgn="t"/>
                      <a:endParaRPr lang="en-US">
                        <a:effectLst/>
                      </a:endParaRPr>
                    </a:p>
                    <a:p>
                      <a:pPr algn="ctr" rtl="0" fontAlgn="base"/>
                      <a:r>
                        <a:rPr lang="en-US" sz="1200" b="0" i="0">
                          <a:effectLst/>
                          <a:latin typeface="Times New Roman" panose="02020603050405020304" pitchFamily="18" charset="0"/>
                        </a:rPr>
                        <a:t>2,500​ </a:t>
                      </a:r>
                      <a:endParaRPr lang="en-US" b="0" i="0">
                        <a:effectLst/>
                      </a:endParaRPr>
                    </a:p>
                  </a:txBody>
                  <a:tcPr>
                    <a:lnL w="7620" cap="flat" cmpd="sng" algn="ctr">
                      <a:solidFill>
                        <a:srgbClr val="681051"/>
                      </a:solidFill>
                      <a:prstDash val="solid"/>
                      <a:round/>
                      <a:headEnd type="none" w="med" len="med"/>
                      <a:tailEnd type="none" w="med" len="med"/>
                    </a:lnL>
                    <a:lnR>
                      <a:noFill/>
                    </a:lnR>
                    <a:lnT w="7620" cap="flat" cmpd="sng" algn="ctr">
                      <a:solidFill>
                        <a:srgbClr val="681051"/>
                      </a:solidFill>
                      <a:prstDash val="solid"/>
                      <a:round/>
                      <a:headEnd type="none" w="med" len="med"/>
                      <a:tailEnd type="none" w="med" len="med"/>
                    </a:lnT>
                    <a:lnB w="7620" cap="flat" cmpd="sng" algn="ctr">
                      <a:solidFill>
                        <a:srgbClr val="280E51"/>
                      </a:solidFill>
                      <a:prstDash val="solid"/>
                      <a:round/>
                      <a:headEnd type="none" w="med" len="med"/>
                      <a:tailEnd type="none" w="med" len="med"/>
                    </a:lnB>
                    <a:solidFill>
                      <a:srgbClr val="FFFFFF"/>
                    </a:solidFill>
                  </a:tcPr>
                </a:tc>
                <a:extLst>
                  <a:ext uri="{0D108BD9-81ED-4DB2-BD59-A6C34878D82A}">
                    <a16:rowId xmlns:a16="http://schemas.microsoft.com/office/drawing/2014/main" val="3474053173"/>
                  </a:ext>
                </a:extLst>
              </a:tr>
              <a:tr h="581038">
                <a:tc>
                  <a:txBody>
                    <a:bodyPr/>
                    <a:lstStyle/>
                    <a:p>
                      <a:pPr fontAlgn="t"/>
                      <a:endParaRPr lang="en-US">
                        <a:effectLst/>
                      </a:endParaRPr>
                    </a:p>
                    <a:p>
                      <a:pPr algn="l" rtl="0" fontAlgn="base"/>
                      <a:r>
                        <a:rPr lang="en-US" sz="1200" b="0" i="0">
                          <a:effectLst/>
                          <a:latin typeface="Times New Roman" panose="02020603050405020304" pitchFamily="18" charset="0"/>
                        </a:rPr>
                        <a:t>3​ </a:t>
                      </a:r>
                      <a:endParaRPr lang="en-US" b="0" i="0">
                        <a:effectLst/>
                      </a:endParaRPr>
                    </a:p>
                  </a:txBody>
                  <a:tcPr>
                    <a:lnL>
                      <a:noFill/>
                    </a:lnL>
                    <a:lnR w="7620" cap="flat" cmpd="sng" algn="ctr">
                      <a:solidFill>
                        <a:srgbClr val="280E51"/>
                      </a:solidFill>
                      <a:prstDash val="solid"/>
                      <a:round/>
                      <a:headEnd type="none" w="med" len="med"/>
                      <a:tailEnd type="none" w="med" len="med"/>
                    </a:lnR>
                    <a:lnT w="7620" cap="flat" cmpd="sng" algn="ctr">
                      <a:solidFill>
                        <a:srgbClr val="E8AFE7"/>
                      </a:solidFill>
                      <a:prstDash val="solid"/>
                      <a:round/>
                      <a:headEnd type="none" w="med" len="med"/>
                      <a:tailEnd type="none" w="med" len="med"/>
                    </a:lnT>
                    <a:lnB w="7620" cap="flat" cmpd="sng" algn="ctr">
                      <a:solidFill>
                        <a:srgbClr val="68ABE7"/>
                      </a:solidFill>
                      <a:prstDash val="solid"/>
                      <a:round/>
                      <a:headEnd type="none" w="med" len="med"/>
                      <a:tailEnd type="none" w="med" len="med"/>
                    </a:lnB>
                    <a:solidFill>
                      <a:srgbClr val="E7E7E7"/>
                    </a:solidFill>
                  </a:tcPr>
                </a:tc>
                <a:tc>
                  <a:txBody>
                    <a:bodyPr/>
                    <a:lstStyle/>
                    <a:p>
                      <a:pPr fontAlgn="t"/>
                      <a:endParaRPr lang="en-US">
                        <a:effectLst/>
                      </a:endParaRPr>
                    </a:p>
                    <a:p>
                      <a:pPr algn="ctr" rtl="0" fontAlgn="base"/>
                      <a:r>
                        <a:rPr lang="en-US" sz="1200" b="0" i="0">
                          <a:effectLst/>
                          <a:latin typeface="Times New Roman" panose="02020603050405020304" pitchFamily="18" charset="0"/>
                        </a:rPr>
                        <a:t>5,000​ </a:t>
                      </a:r>
                      <a:endParaRPr lang="en-US" b="0" i="0">
                        <a:effectLst/>
                      </a:endParaRPr>
                    </a:p>
                  </a:txBody>
                  <a:tcPr>
                    <a:lnL w="7620" cap="flat" cmpd="sng" algn="ctr">
                      <a:solidFill>
                        <a:srgbClr val="280E51"/>
                      </a:solidFill>
                      <a:prstDash val="solid"/>
                      <a:round/>
                      <a:headEnd type="none" w="med" len="med"/>
                      <a:tailEnd type="none" w="med" len="med"/>
                    </a:lnL>
                    <a:lnR>
                      <a:noFill/>
                    </a:lnR>
                    <a:lnT w="7620" cap="flat" cmpd="sng" algn="ctr">
                      <a:solidFill>
                        <a:srgbClr val="280E51"/>
                      </a:solidFill>
                      <a:prstDash val="solid"/>
                      <a:round/>
                      <a:headEnd type="none" w="med" len="med"/>
                      <a:tailEnd type="none" w="med" len="med"/>
                    </a:lnT>
                    <a:lnB w="7620" cap="flat" cmpd="sng" algn="ctr">
                      <a:solidFill>
                        <a:srgbClr val="C81051"/>
                      </a:solidFill>
                      <a:prstDash val="solid"/>
                      <a:round/>
                      <a:headEnd type="none" w="med" len="med"/>
                      <a:tailEnd type="none" w="med" len="med"/>
                    </a:lnB>
                    <a:solidFill>
                      <a:srgbClr val="E7E7E7"/>
                    </a:solidFill>
                  </a:tcPr>
                </a:tc>
                <a:extLst>
                  <a:ext uri="{0D108BD9-81ED-4DB2-BD59-A6C34878D82A}">
                    <a16:rowId xmlns:a16="http://schemas.microsoft.com/office/drawing/2014/main" val="2007224690"/>
                  </a:ext>
                </a:extLst>
              </a:tr>
              <a:tr h="581038">
                <a:tc>
                  <a:txBody>
                    <a:bodyPr/>
                    <a:lstStyle/>
                    <a:p>
                      <a:pPr fontAlgn="t"/>
                      <a:endParaRPr lang="en-US">
                        <a:effectLst/>
                      </a:endParaRPr>
                    </a:p>
                    <a:p>
                      <a:pPr algn="l" rtl="0" fontAlgn="base"/>
                      <a:r>
                        <a:rPr lang="en-US" sz="1200" b="0" i="0">
                          <a:effectLst/>
                          <a:latin typeface="Times New Roman" panose="02020603050405020304" pitchFamily="18" charset="0"/>
                        </a:rPr>
                        <a:t>4​ </a:t>
                      </a:r>
                      <a:endParaRPr lang="en-US" b="0" i="0">
                        <a:effectLst/>
                      </a:endParaRPr>
                    </a:p>
                  </a:txBody>
                  <a:tcPr>
                    <a:lnL>
                      <a:noFill/>
                    </a:lnL>
                    <a:lnR w="7620" cap="flat" cmpd="sng" algn="ctr">
                      <a:solidFill>
                        <a:srgbClr val="C81051"/>
                      </a:solidFill>
                      <a:prstDash val="solid"/>
                      <a:round/>
                      <a:headEnd type="none" w="med" len="med"/>
                      <a:tailEnd type="none" w="med" len="med"/>
                    </a:lnR>
                    <a:lnT w="7620" cap="flat" cmpd="sng" algn="ctr">
                      <a:solidFill>
                        <a:srgbClr val="68ABE7"/>
                      </a:solidFill>
                      <a:prstDash val="solid"/>
                      <a:round/>
                      <a:headEnd type="none" w="med" len="med"/>
                      <a:tailEnd type="none" w="med" len="med"/>
                    </a:lnT>
                    <a:lnB w="7620" cap="flat" cmpd="sng" algn="ctr">
                      <a:solidFill>
                        <a:srgbClr val="A8AAE7"/>
                      </a:solidFill>
                      <a:prstDash val="solid"/>
                      <a:round/>
                      <a:headEnd type="none" w="med" len="med"/>
                      <a:tailEnd type="none" w="med" len="med"/>
                    </a:lnB>
                    <a:solidFill>
                      <a:srgbClr val="FFFFFF"/>
                    </a:solidFill>
                  </a:tcPr>
                </a:tc>
                <a:tc>
                  <a:txBody>
                    <a:bodyPr/>
                    <a:lstStyle/>
                    <a:p>
                      <a:pPr fontAlgn="t"/>
                      <a:endParaRPr lang="en-US">
                        <a:effectLst/>
                      </a:endParaRPr>
                    </a:p>
                    <a:p>
                      <a:pPr algn="ctr" rtl="0" fontAlgn="base"/>
                      <a:r>
                        <a:rPr lang="en-US" sz="1200" b="0" i="0">
                          <a:effectLst/>
                          <a:latin typeface="Times New Roman" panose="02020603050405020304" pitchFamily="18" charset="0"/>
                        </a:rPr>
                        <a:t>10,000​ </a:t>
                      </a:r>
                      <a:endParaRPr lang="en-US" b="0" i="0">
                        <a:effectLst/>
                      </a:endParaRPr>
                    </a:p>
                  </a:txBody>
                  <a:tcPr>
                    <a:lnL w="7620" cap="flat" cmpd="sng" algn="ctr">
                      <a:solidFill>
                        <a:srgbClr val="C81051"/>
                      </a:solidFill>
                      <a:prstDash val="solid"/>
                      <a:round/>
                      <a:headEnd type="none" w="med" len="med"/>
                      <a:tailEnd type="none" w="med" len="med"/>
                    </a:lnL>
                    <a:lnR>
                      <a:noFill/>
                    </a:lnR>
                    <a:lnT w="7620" cap="flat" cmpd="sng" algn="ctr">
                      <a:solidFill>
                        <a:srgbClr val="C81051"/>
                      </a:solidFill>
                      <a:prstDash val="solid"/>
                      <a:round/>
                      <a:headEnd type="none" w="med" len="med"/>
                      <a:tailEnd type="none" w="med" len="med"/>
                    </a:lnT>
                    <a:lnB w="7620" cap="flat" cmpd="sng" algn="ctr">
                      <a:solidFill>
                        <a:srgbClr val="C80A51"/>
                      </a:solidFill>
                      <a:prstDash val="solid"/>
                      <a:round/>
                      <a:headEnd type="none" w="med" len="med"/>
                      <a:tailEnd type="none" w="med" len="med"/>
                    </a:lnB>
                    <a:solidFill>
                      <a:srgbClr val="FFFFFF"/>
                    </a:solidFill>
                  </a:tcPr>
                </a:tc>
                <a:extLst>
                  <a:ext uri="{0D108BD9-81ED-4DB2-BD59-A6C34878D82A}">
                    <a16:rowId xmlns:a16="http://schemas.microsoft.com/office/drawing/2014/main" val="1403468725"/>
                  </a:ext>
                </a:extLst>
              </a:tr>
              <a:tr h="581038">
                <a:tc>
                  <a:txBody>
                    <a:bodyPr/>
                    <a:lstStyle/>
                    <a:p>
                      <a:pPr fontAlgn="t"/>
                      <a:endParaRPr lang="en-US">
                        <a:effectLst/>
                      </a:endParaRPr>
                    </a:p>
                    <a:p>
                      <a:pPr algn="l" rtl="0" fontAlgn="base"/>
                      <a:r>
                        <a:rPr lang="en-US" sz="1200" b="0" i="0">
                          <a:effectLst/>
                          <a:latin typeface="Times New Roman" panose="02020603050405020304" pitchFamily="18" charset="0"/>
                        </a:rPr>
                        <a:t>5​ </a:t>
                      </a:r>
                      <a:endParaRPr lang="en-US" b="0" i="0">
                        <a:effectLst/>
                      </a:endParaRPr>
                    </a:p>
                  </a:txBody>
                  <a:tcPr>
                    <a:lnL>
                      <a:noFill/>
                    </a:lnL>
                    <a:lnR w="7620" cap="flat" cmpd="sng" algn="ctr">
                      <a:solidFill>
                        <a:srgbClr val="C80A51"/>
                      </a:solidFill>
                      <a:prstDash val="solid"/>
                      <a:round/>
                      <a:headEnd type="none" w="med" len="med"/>
                      <a:tailEnd type="none" w="med" len="med"/>
                    </a:lnR>
                    <a:lnT w="7620" cap="flat" cmpd="sng" algn="ctr">
                      <a:solidFill>
                        <a:srgbClr val="A8AAE7"/>
                      </a:solidFill>
                      <a:prstDash val="solid"/>
                      <a:round/>
                      <a:headEnd type="none" w="med" len="med"/>
                      <a:tailEnd type="none" w="med" len="med"/>
                    </a:lnT>
                    <a:lnB w="7620" cap="flat" cmpd="sng" algn="ctr">
                      <a:solidFill>
                        <a:srgbClr val="E8AFE7"/>
                      </a:solidFill>
                      <a:prstDash val="solid"/>
                      <a:round/>
                      <a:headEnd type="none" w="med" len="med"/>
                      <a:tailEnd type="none" w="med" len="med"/>
                    </a:lnB>
                    <a:solidFill>
                      <a:srgbClr val="E7E7E7"/>
                    </a:solidFill>
                  </a:tcPr>
                </a:tc>
                <a:tc>
                  <a:txBody>
                    <a:bodyPr/>
                    <a:lstStyle/>
                    <a:p>
                      <a:pPr fontAlgn="t"/>
                      <a:endParaRPr lang="en-US">
                        <a:effectLst/>
                      </a:endParaRPr>
                    </a:p>
                    <a:p>
                      <a:pPr algn="ctr" rtl="0" fontAlgn="base"/>
                      <a:r>
                        <a:rPr lang="en-US" sz="1200" b="0" i="0">
                          <a:effectLst/>
                          <a:latin typeface="Times New Roman" panose="02020603050405020304" pitchFamily="18" charset="0"/>
                        </a:rPr>
                        <a:t>15,000​ </a:t>
                      </a:r>
                      <a:endParaRPr lang="en-US" b="0" i="0">
                        <a:effectLst/>
                      </a:endParaRPr>
                    </a:p>
                  </a:txBody>
                  <a:tcPr>
                    <a:lnL w="7620" cap="flat" cmpd="sng" algn="ctr">
                      <a:solidFill>
                        <a:srgbClr val="C80A51"/>
                      </a:solidFill>
                      <a:prstDash val="solid"/>
                      <a:round/>
                      <a:headEnd type="none" w="med" len="med"/>
                      <a:tailEnd type="none" w="med" len="med"/>
                    </a:lnL>
                    <a:lnR>
                      <a:noFill/>
                    </a:lnR>
                    <a:lnT w="7620" cap="flat" cmpd="sng" algn="ctr">
                      <a:solidFill>
                        <a:srgbClr val="C80A51"/>
                      </a:solidFill>
                      <a:prstDash val="solid"/>
                      <a:round/>
                      <a:headEnd type="none" w="med" len="med"/>
                      <a:tailEnd type="none" w="med" len="med"/>
                    </a:lnT>
                    <a:lnB w="7620" cap="flat" cmpd="sng" algn="ctr">
                      <a:solidFill>
                        <a:srgbClr val="480951"/>
                      </a:solidFill>
                      <a:prstDash val="solid"/>
                      <a:round/>
                      <a:headEnd type="none" w="med" len="med"/>
                      <a:tailEnd type="none" w="med" len="med"/>
                    </a:lnB>
                    <a:solidFill>
                      <a:srgbClr val="E7E7E7"/>
                    </a:solidFill>
                  </a:tcPr>
                </a:tc>
                <a:extLst>
                  <a:ext uri="{0D108BD9-81ED-4DB2-BD59-A6C34878D82A}">
                    <a16:rowId xmlns:a16="http://schemas.microsoft.com/office/drawing/2014/main" val="2375513571"/>
                  </a:ext>
                </a:extLst>
              </a:tr>
              <a:tr h="581038">
                <a:tc>
                  <a:txBody>
                    <a:bodyPr/>
                    <a:lstStyle/>
                    <a:p>
                      <a:pPr fontAlgn="t"/>
                      <a:endParaRPr lang="en-US">
                        <a:effectLst/>
                      </a:endParaRPr>
                    </a:p>
                    <a:p>
                      <a:pPr algn="l" rtl="0" fontAlgn="base"/>
                      <a:r>
                        <a:rPr lang="en-US" sz="1200" b="0" i="0">
                          <a:effectLst/>
                          <a:latin typeface="Times New Roman" panose="02020603050405020304" pitchFamily="18" charset="0"/>
                        </a:rPr>
                        <a:t>6 </a:t>
                      </a:r>
                      <a:endParaRPr lang="en-US" b="0" i="0">
                        <a:effectLst/>
                      </a:endParaRPr>
                    </a:p>
                  </a:txBody>
                  <a:tcPr>
                    <a:lnL>
                      <a:noFill/>
                    </a:lnL>
                    <a:lnR w="7620" cap="flat" cmpd="sng" algn="ctr">
                      <a:solidFill>
                        <a:srgbClr val="480951"/>
                      </a:solidFill>
                      <a:prstDash val="solid"/>
                      <a:round/>
                      <a:headEnd type="none" w="med" len="med"/>
                      <a:tailEnd type="none" w="med" len="med"/>
                    </a:lnR>
                    <a:lnT w="7620" cap="flat" cmpd="sng" algn="ctr">
                      <a:solidFill>
                        <a:srgbClr val="E8AFE7"/>
                      </a:solidFill>
                      <a:prstDash val="solid"/>
                      <a:round/>
                      <a:headEnd type="none" w="med" len="med"/>
                      <a:tailEnd type="none" w="med" len="med"/>
                    </a:lnT>
                    <a:lnB w="15240" cap="flat" cmpd="sng" algn="ctr">
                      <a:solidFill>
                        <a:srgbClr val="E8AFE7"/>
                      </a:solidFill>
                      <a:prstDash val="solid"/>
                      <a:round/>
                      <a:headEnd type="none" w="med" len="med"/>
                      <a:tailEnd type="none" w="med" len="med"/>
                    </a:lnB>
                    <a:solidFill>
                      <a:srgbClr val="FFFFFF"/>
                    </a:solidFill>
                  </a:tcPr>
                </a:tc>
                <a:tc>
                  <a:txBody>
                    <a:bodyPr/>
                    <a:lstStyle/>
                    <a:p>
                      <a:pPr fontAlgn="t"/>
                      <a:endParaRPr lang="en-US" dirty="0">
                        <a:effectLst/>
                      </a:endParaRPr>
                    </a:p>
                    <a:p>
                      <a:pPr algn="ctr" rtl="0" fontAlgn="base"/>
                      <a:r>
                        <a:rPr lang="en-US" sz="1200" b="0" i="0" dirty="0">
                          <a:effectLst/>
                          <a:latin typeface="Times New Roman" panose="02020603050405020304" pitchFamily="18" charset="0"/>
                        </a:rPr>
                        <a:t>25,000​ </a:t>
                      </a:r>
                      <a:endParaRPr lang="en-US" b="0" i="0" dirty="0">
                        <a:effectLst/>
                      </a:endParaRPr>
                    </a:p>
                  </a:txBody>
                  <a:tcPr>
                    <a:lnL w="7620" cap="flat" cmpd="sng" algn="ctr">
                      <a:solidFill>
                        <a:srgbClr val="480951"/>
                      </a:solidFill>
                      <a:prstDash val="solid"/>
                      <a:round/>
                      <a:headEnd type="none" w="med" len="med"/>
                      <a:tailEnd type="none" w="med" len="med"/>
                    </a:lnL>
                    <a:lnR>
                      <a:noFill/>
                    </a:lnR>
                    <a:lnT w="7620" cap="flat" cmpd="sng" algn="ctr">
                      <a:solidFill>
                        <a:srgbClr val="480951"/>
                      </a:solidFill>
                      <a:prstDash val="solid"/>
                      <a:round/>
                      <a:headEnd type="none" w="med" len="med"/>
                      <a:tailEnd type="none" w="med" len="med"/>
                    </a:lnT>
                    <a:lnB w="15240" cap="flat" cmpd="sng" algn="ctr">
                      <a:solidFill>
                        <a:srgbClr val="480951"/>
                      </a:solidFill>
                      <a:prstDash val="solid"/>
                      <a:round/>
                      <a:headEnd type="none" w="med" len="med"/>
                      <a:tailEnd type="none" w="med" len="med"/>
                    </a:lnB>
                    <a:solidFill>
                      <a:srgbClr val="FFFFFF"/>
                    </a:solidFill>
                  </a:tcPr>
                </a:tc>
                <a:extLst>
                  <a:ext uri="{0D108BD9-81ED-4DB2-BD59-A6C34878D82A}">
                    <a16:rowId xmlns:a16="http://schemas.microsoft.com/office/drawing/2014/main" val="2861787527"/>
                  </a:ext>
                </a:extLst>
              </a:tr>
            </a:tbl>
          </a:graphicData>
        </a:graphic>
      </p:graphicFrame>
      <p:graphicFrame>
        <p:nvGraphicFramePr>
          <p:cNvPr id="5" name="Table 4">
            <a:extLst>
              <a:ext uri="{FF2B5EF4-FFF2-40B4-BE49-F238E27FC236}">
                <a16:creationId xmlns:a16="http://schemas.microsoft.com/office/drawing/2014/main" id="{9E6753B7-7A7A-1750-423C-978879ACAA9E}"/>
              </a:ext>
            </a:extLst>
          </p:cNvPr>
          <p:cNvGraphicFramePr>
            <a:graphicFrameLocks noGrp="1"/>
          </p:cNvGraphicFramePr>
          <p:nvPr/>
        </p:nvGraphicFramePr>
        <p:xfrm>
          <a:off x="7489947" y="2028508"/>
          <a:ext cx="3656307" cy="4276284"/>
        </p:xfrm>
        <a:graphic>
          <a:graphicData uri="http://schemas.openxmlformats.org/drawingml/2006/table">
            <a:tbl>
              <a:tblPr/>
              <a:tblGrid>
                <a:gridCol w="700734">
                  <a:extLst>
                    <a:ext uri="{9D8B030D-6E8A-4147-A177-3AD203B41FA5}">
                      <a16:colId xmlns:a16="http://schemas.microsoft.com/office/drawing/2014/main" val="518138791"/>
                    </a:ext>
                  </a:extLst>
                </a:gridCol>
                <a:gridCol w="2955573">
                  <a:extLst>
                    <a:ext uri="{9D8B030D-6E8A-4147-A177-3AD203B41FA5}">
                      <a16:colId xmlns:a16="http://schemas.microsoft.com/office/drawing/2014/main" val="1839767398"/>
                    </a:ext>
                  </a:extLst>
                </a:gridCol>
              </a:tblGrid>
              <a:tr h="358541">
                <a:tc>
                  <a:txBody>
                    <a:bodyPr/>
                    <a:lstStyle/>
                    <a:p>
                      <a:pPr fontAlgn="t"/>
                      <a:endParaRPr lang="en-US" sz="1500">
                        <a:effectLst/>
                      </a:endParaRPr>
                    </a:p>
                    <a:p>
                      <a:pPr algn="l" rtl="0" fontAlgn="base"/>
                      <a:r>
                        <a:rPr lang="en-US" sz="1000" b="1" i="0">
                          <a:effectLst/>
                          <a:latin typeface="Times New Roman" panose="02020603050405020304" pitchFamily="18" charset="0"/>
                        </a:rPr>
                        <a:t>Tier​</a:t>
                      </a:r>
                      <a:r>
                        <a:rPr lang="en-US" sz="1000" b="0" i="0">
                          <a:effectLst/>
                          <a:latin typeface="Times New Roman" panose="02020603050405020304" pitchFamily="18" charset="0"/>
                        </a:rPr>
                        <a:t> </a:t>
                      </a:r>
                      <a:endParaRPr lang="en-US" sz="1500" b="0" i="0">
                        <a:effectLst/>
                      </a:endParaRPr>
                    </a:p>
                  </a:txBody>
                  <a:tcPr marL="77714" marR="77714" marT="38857" marB="38857">
                    <a:lnL>
                      <a:noFill/>
                    </a:lnL>
                    <a:lnR w="7620" cap="flat" cmpd="sng" algn="ctr">
                      <a:solidFill>
                        <a:srgbClr val="004877"/>
                      </a:solidFill>
                      <a:prstDash val="solid"/>
                      <a:round/>
                      <a:headEnd type="none" w="med" len="med"/>
                      <a:tailEnd type="none" w="med" len="med"/>
                    </a:lnR>
                    <a:lnT w="15240" cap="flat" cmpd="sng" algn="ctr">
                      <a:solidFill>
                        <a:srgbClr val="502799"/>
                      </a:solidFill>
                      <a:prstDash val="solid"/>
                      <a:round/>
                      <a:headEnd type="none" w="med" len="med"/>
                      <a:tailEnd type="none" w="med" len="med"/>
                    </a:lnT>
                    <a:lnB w="15240" cap="flat" cmpd="sng" algn="ctr">
                      <a:solidFill>
                        <a:srgbClr val="F04AAD"/>
                      </a:solidFill>
                      <a:prstDash val="solid"/>
                      <a:round/>
                      <a:headEnd type="none" w="med" len="med"/>
                      <a:tailEnd type="none" w="med" len="med"/>
                    </a:lnB>
                    <a:solidFill>
                      <a:srgbClr val="000000"/>
                    </a:solidFill>
                  </a:tcPr>
                </a:tc>
                <a:tc>
                  <a:txBody>
                    <a:bodyPr/>
                    <a:lstStyle/>
                    <a:p>
                      <a:pPr fontAlgn="t"/>
                      <a:endParaRPr lang="en-US" sz="1500" dirty="0">
                        <a:effectLst/>
                      </a:endParaRPr>
                    </a:p>
                    <a:p>
                      <a:pPr algn="l" rtl="0" fontAlgn="base"/>
                      <a:r>
                        <a:rPr lang="en-US" sz="1000" b="1" i="0" dirty="0">
                          <a:effectLst/>
                          <a:latin typeface="Times New Roman" panose="02020603050405020304" pitchFamily="18" charset="0"/>
                        </a:rPr>
                        <a:t>Nature of Business​</a:t>
                      </a:r>
                      <a:r>
                        <a:rPr lang="en-US" sz="1000" b="0" i="0" dirty="0">
                          <a:effectLst/>
                          <a:latin typeface="Times New Roman" panose="02020603050405020304" pitchFamily="18" charset="0"/>
                        </a:rPr>
                        <a:t> </a:t>
                      </a:r>
                      <a:endParaRPr lang="en-US" sz="1500" b="0" i="0" dirty="0">
                        <a:effectLst/>
                      </a:endParaRPr>
                    </a:p>
                  </a:txBody>
                  <a:tcPr marL="77714" marR="77714" marT="38857" marB="38857">
                    <a:lnL w="7620" cap="flat" cmpd="sng" algn="ctr">
                      <a:solidFill>
                        <a:srgbClr val="004877"/>
                      </a:solidFill>
                      <a:prstDash val="solid"/>
                      <a:round/>
                      <a:headEnd type="none" w="med" len="med"/>
                      <a:tailEnd type="none" w="med" len="med"/>
                    </a:lnL>
                    <a:lnR>
                      <a:noFill/>
                    </a:lnR>
                    <a:lnT w="15240" cap="flat" cmpd="sng" algn="ctr">
                      <a:solidFill>
                        <a:srgbClr val="004877"/>
                      </a:solidFill>
                      <a:prstDash val="solid"/>
                      <a:round/>
                      <a:headEnd type="none" w="med" len="med"/>
                      <a:tailEnd type="none" w="med" len="med"/>
                    </a:lnT>
                    <a:lnB w="15240" cap="flat" cmpd="sng" algn="ctr">
                      <a:solidFill>
                        <a:srgbClr val="204677"/>
                      </a:solidFill>
                      <a:prstDash val="solid"/>
                      <a:round/>
                      <a:headEnd type="none" w="med" len="med"/>
                      <a:tailEnd type="none" w="med" len="med"/>
                    </a:lnB>
                    <a:solidFill>
                      <a:srgbClr val="000000"/>
                    </a:solidFill>
                  </a:tcPr>
                </a:tc>
                <a:extLst>
                  <a:ext uri="{0D108BD9-81ED-4DB2-BD59-A6C34878D82A}">
                    <a16:rowId xmlns:a16="http://schemas.microsoft.com/office/drawing/2014/main" val="3456986040"/>
                  </a:ext>
                </a:extLst>
              </a:tr>
              <a:tr h="745573">
                <a:tc>
                  <a:txBody>
                    <a:bodyPr/>
                    <a:lstStyle/>
                    <a:p>
                      <a:pPr fontAlgn="ctr"/>
                      <a:endParaRPr lang="en-US" sz="1500">
                        <a:effectLst/>
                      </a:endParaRPr>
                    </a:p>
                    <a:p>
                      <a:pPr algn="l" rtl="0" fontAlgn="base"/>
                      <a:r>
                        <a:rPr lang="en-US" sz="1000" b="0" i="0">
                          <a:effectLst/>
                          <a:latin typeface="Times New Roman" panose="02020603050405020304" pitchFamily="18" charset="0"/>
                        </a:rPr>
                        <a:t>1​ </a:t>
                      </a:r>
                      <a:endParaRPr lang="en-US" sz="1500" b="0" i="0">
                        <a:effectLst/>
                      </a:endParaRPr>
                    </a:p>
                  </a:txBody>
                  <a:tcPr marL="77714" marR="77714" marT="38857" marB="38857" anchor="ctr">
                    <a:lnL>
                      <a:noFill/>
                    </a:lnL>
                    <a:lnR w="7620" cap="flat" cmpd="sng" algn="ctr">
                      <a:solidFill>
                        <a:srgbClr val="204677"/>
                      </a:solidFill>
                      <a:prstDash val="solid"/>
                      <a:round/>
                      <a:headEnd type="none" w="med" len="med"/>
                      <a:tailEnd type="none" w="med" len="med"/>
                    </a:lnR>
                    <a:lnT w="15240" cap="flat" cmpd="sng" algn="ctr">
                      <a:solidFill>
                        <a:srgbClr val="F04AAD"/>
                      </a:solidFill>
                      <a:prstDash val="solid"/>
                      <a:round/>
                      <a:headEnd type="none" w="med" len="med"/>
                      <a:tailEnd type="none" w="med" len="med"/>
                    </a:lnT>
                    <a:lnB w="7620" cap="flat" cmpd="sng" algn="ctr">
                      <a:solidFill>
                        <a:srgbClr val="F04AAD"/>
                      </a:solidFill>
                      <a:prstDash val="solid"/>
                      <a:round/>
                      <a:headEnd type="none" w="med" len="med"/>
                      <a:tailEnd type="none" w="med" len="med"/>
                    </a:lnB>
                    <a:solidFill>
                      <a:srgbClr val="E7E7E7"/>
                    </a:solidFill>
                  </a:tcPr>
                </a:tc>
                <a:tc>
                  <a:txBody>
                    <a:bodyPr/>
                    <a:lstStyle/>
                    <a:p>
                      <a:pPr fontAlgn="ctr"/>
                      <a:endParaRPr lang="en-US" sz="1500" dirty="0">
                        <a:effectLst/>
                      </a:endParaRPr>
                    </a:p>
                    <a:p>
                      <a:pPr algn="l" rtl="0" fontAlgn="base"/>
                      <a:r>
                        <a:rPr lang="en-US" sz="1000" b="0" i="0" dirty="0">
                          <a:effectLst/>
                          <a:latin typeface="Times New Roman" panose="02020603050405020304" pitchFamily="18" charset="0"/>
                        </a:rPr>
                        <a:t>May cultivate up to 1,000 sq ft of plant canopy indoors and up to 125 plants outdoors at the same premises </a:t>
                      </a:r>
                      <a:r>
                        <a:rPr lang="en-US" sz="1000" b="0" i="0" dirty="0">
                          <a:effectLst/>
                        </a:rPr>
                        <a:t>​ </a:t>
                      </a:r>
                      <a:endParaRPr lang="en-US" sz="1500" b="0" i="0" dirty="0">
                        <a:effectLst/>
                      </a:endParaRPr>
                    </a:p>
                  </a:txBody>
                  <a:tcPr marL="77714" marR="77714" marT="38857" marB="38857" anchor="ctr">
                    <a:lnL w="7620" cap="flat" cmpd="sng" algn="ctr">
                      <a:solidFill>
                        <a:srgbClr val="204677"/>
                      </a:solidFill>
                      <a:prstDash val="solid"/>
                      <a:round/>
                      <a:headEnd type="none" w="med" len="med"/>
                      <a:tailEnd type="none" w="med" len="med"/>
                    </a:lnL>
                    <a:lnR>
                      <a:noFill/>
                    </a:lnR>
                    <a:lnT w="15240" cap="flat" cmpd="sng" algn="ctr">
                      <a:solidFill>
                        <a:srgbClr val="204677"/>
                      </a:solidFill>
                      <a:prstDash val="solid"/>
                      <a:round/>
                      <a:headEnd type="none" w="med" len="med"/>
                      <a:tailEnd type="none" w="med" len="med"/>
                    </a:lnT>
                    <a:lnB w="7620" cap="flat" cmpd="sng" algn="ctr">
                      <a:solidFill>
                        <a:srgbClr val="804077"/>
                      </a:solidFill>
                      <a:prstDash val="solid"/>
                      <a:round/>
                      <a:headEnd type="none" w="med" len="med"/>
                      <a:tailEnd type="none" w="med" len="med"/>
                    </a:lnB>
                    <a:solidFill>
                      <a:srgbClr val="E7E7E7"/>
                    </a:solidFill>
                  </a:tcPr>
                </a:tc>
                <a:extLst>
                  <a:ext uri="{0D108BD9-81ED-4DB2-BD59-A6C34878D82A}">
                    <a16:rowId xmlns:a16="http://schemas.microsoft.com/office/drawing/2014/main" val="1921776658"/>
                  </a:ext>
                </a:extLst>
              </a:tr>
              <a:tr h="745573">
                <a:tc>
                  <a:txBody>
                    <a:bodyPr/>
                    <a:lstStyle/>
                    <a:p>
                      <a:pPr fontAlgn="ctr"/>
                      <a:endParaRPr lang="en-US" sz="1500">
                        <a:effectLst/>
                      </a:endParaRPr>
                    </a:p>
                    <a:p>
                      <a:pPr algn="l" rtl="0" fontAlgn="base"/>
                      <a:r>
                        <a:rPr lang="en-US" sz="1000" b="0" i="0">
                          <a:effectLst/>
                          <a:latin typeface="Times New Roman" panose="02020603050405020304" pitchFamily="18" charset="0"/>
                        </a:rPr>
                        <a:t>2​ </a:t>
                      </a:r>
                      <a:endParaRPr lang="en-US" sz="1500" b="0" i="0">
                        <a:effectLst/>
                      </a:endParaRPr>
                    </a:p>
                  </a:txBody>
                  <a:tcPr marL="77714" marR="77714" marT="38857" marB="38857" anchor="ctr">
                    <a:lnL>
                      <a:noFill/>
                    </a:lnL>
                    <a:lnR w="7620" cap="flat" cmpd="sng" algn="ctr">
                      <a:solidFill>
                        <a:srgbClr val="804077"/>
                      </a:solidFill>
                      <a:prstDash val="solid"/>
                      <a:round/>
                      <a:headEnd type="none" w="med" len="med"/>
                      <a:tailEnd type="none" w="med" len="med"/>
                    </a:lnR>
                    <a:lnT w="7620" cap="flat" cmpd="sng" algn="ctr">
                      <a:solidFill>
                        <a:srgbClr val="F04AAD"/>
                      </a:solidFill>
                      <a:prstDash val="solid"/>
                      <a:round/>
                      <a:headEnd type="none" w="med" len="med"/>
                      <a:tailEnd type="none" w="med" len="med"/>
                    </a:lnT>
                    <a:lnB w="7620" cap="flat" cmpd="sng" algn="ctr">
                      <a:solidFill>
                        <a:srgbClr val="F04BAD"/>
                      </a:solidFill>
                      <a:prstDash val="solid"/>
                      <a:round/>
                      <a:headEnd type="none" w="med" len="med"/>
                      <a:tailEnd type="none" w="med" len="med"/>
                    </a:lnB>
                    <a:solidFill>
                      <a:srgbClr val="FFFFFF"/>
                    </a:solidFill>
                  </a:tcPr>
                </a:tc>
                <a:tc>
                  <a:txBody>
                    <a:bodyPr/>
                    <a:lstStyle/>
                    <a:p>
                      <a:pPr fontAlgn="ctr"/>
                      <a:endParaRPr lang="en-US" sz="1500">
                        <a:effectLst/>
                      </a:endParaRPr>
                    </a:p>
                    <a:p>
                      <a:pPr algn="l" rtl="0" fontAlgn="base"/>
                      <a:r>
                        <a:rPr lang="en-US" sz="1000" b="0" i="0">
                          <a:effectLst/>
                          <a:latin typeface="Times New Roman" panose="02020603050405020304" pitchFamily="18" charset="0"/>
                        </a:rPr>
                        <a:t>May cultivate up to 2,500 sq ft of plant canopy indoors and up to 312 plants outdoors at the same premises​ </a:t>
                      </a:r>
                      <a:endParaRPr lang="en-US" sz="1500" b="0" i="0">
                        <a:effectLst/>
                      </a:endParaRPr>
                    </a:p>
                  </a:txBody>
                  <a:tcPr marL="77714" marR="77714" marT="38857" marB="38857" anchor="ctr">
                    <a:lnL w="7620" cap="flat" cmpd="sng" algn="ctr">
                      <a:solidFill>
                        <a:srgbClr val="804077"/>
                      </a:solidFill>
                      <a:prstDash val="solid"/>
                      <a:round/>
                      <a:headEnd type="none" w="med" len="med"/>
                      <a:tailEnd type="none" w="med" len="med"/>
                    </a:lnL>
                    <a:lnR>
                      <a:noFill/>
                    </a:lnR>
                    <a:lnT w="7620" cap="flat" cmpd="sng" algn="ctr">
                      <a:solidFill>
                        <a:srgbClr val="804077"/>
                      </a:solidFill>
                      <a:prstDash val="solid"/>
                      <a:round/>
                      <a:headEnd type="none" w="med" len="med"/>
                      <a:tailEnd type="none" w="med" len="med"/>
                    </a:lnT>
                    <a:lnB w="7620" cap="flat" cmpd="sng" algn="ctr">
                      <a:solidFill>
                        <a:srgbClr val="A04177"/>
                      </a:solidFill>
                      <a:prstDash val="solid"/>
                      <a:round/>
                      <a:headEnd type="none" w="med" len="med"/>
                      <a:tailEnd type="none" w="med" len="med"/>
                    </a:lnB>
                    <a:solidFill>
                      <a:srgbClr val="FFFFFF"/>
                    </a:solidFill>
                  </a:tcPr>
                </a:tc>
                <a:extLst>
                  <a:ext uri="{0D108BD9-81ED-4DB2-BD59-A6C34878D82A}">
                    <a16:rowId xmlns:a16="http://schemas.microsoft.com/office/drawing/2014/main" val="527051550"/>
                  </a:ext>
                </a:extLst>
              </a:tr>
              <a:tr h="745573">
                <a:tc>
                  <a:txBody>
                    <a:bodyPr/>
                    <a:lstStyle/>
                    <a:p>
                      <a:pPr fontAlgn="ctr"/>
                      <a:endParaRPr lang="en-US" sz="1500">
                        <a:effectLst/>
                      </a:endParaRPr>
                    </a:p>
                    <a:p>
                      <a:pPr algn="l" rtl="0" fontAlgn="base"/>
                      <a:r>
                        <a:rPr lang="en-US" sz="1000" b="0" i="0">
                          <a:effectLst/>
                          <a:latin typeface="Times New Roman" panose="02020603050405020304" pitchFamily="18" charset="0"/>
                        </a:rPr>
                        <a:t>3​ </a:t>
                      </a:r>
                      <a:endParaRPr lang="en-US" sz="1500" b="0" i="0">
                        <a:effectLst/>
                      </a:endParaRPr>
                    </a:p>
                  </a:txBody>
                  <a:tcPr marL="77714" marR="77714" marT="38857" marB="38857" anchor="ctr">
                    <a:lnL>
                      <a:noFill/>
                    </a:lnL>
                    <a:lnR w="7620" cap="flat" cmpd="sng" algn="ctr">
                      <a:solidFill>
                        <a:srgbClr val="A04177"/>
                      </a:solidFill>
                      <a:prstDash val="solid"/>
                      <a:round/>
                      <a:headEnd type="none" w="med" len="med"/>
                      <a:tailEnd type="none" w="med" len="med"/>
                    </a:lnR>
                    <a:lnT w="7620" cap="flat" cmpd="sng" algn="ctr">
                      <a:solidFill>
                        <a:srgbClr val="F04BAD"/>
                      </a:solidFill>
                      <a:prstDash val="solid"/>
                      <a:round/>
                      <a:headEnd type="none" w="med" len="med"/>
                      <a:tailEnd type="none" w="med" len="med"/>
                    </a:lnT>
                    <a:lnB w="7620" cap="flat" cmpd="sng" algn="ctr">
                      <a:solidFill>
                        <a:srgbClr val="F04AAD"/>
                      </a:solidFill>
                      <a:prstDash val="solid"/>
                      <a:round/>
                      <a:headEnd type="none" w="med" len="med"/>
                      <a:tailEnd type="none" w="med" len="med"/>
                    </a:lnB>
                    <a:solidFill>
                      <a:srgbClr val="E7E7E7"/>
                    </a:solidFill>
                  </a:tcPr>
                </a:tc>
                <a:tc>
                  <a:txBody>
                    <a:bodyPr/>
                    <a:lstStyle/>
                    <a:p>
                      <a:pPr fontAlgn="ctr"/>
                      <a:endParaRPr lang="en-US" sz="1500">
                        <a:effectLst/>
                      </a:endParaRPr>
                    </a:p>
                    <a:p>
                      <a:pPr algn="l" rtl="0" fontAlgn="base"/>
                      <a:r>
                        <a:rPr lang="en-US" sz="1000" b="0" i="0">
                          <a:effectLst/>
                          <a:latin typeface="Times New Roman" panose="02020603050405020304" pitchFamily="18" charset="0"/>
                        </a:rPr>
                        <a:t>May cultivate up to 1,000 sq ft of plant canopy indoors and up to 625 plants outdoors at the same premises​ </a:t>
                      </a:r>
                      <a:endParaRPr lang="en-US" sz="1500" b="0" i="0">
                        <a:effectLst/>
                      </a:endParaRPr>
                    </a:p>
                  </a:txBody>
                  <a:tcPr marL="77714" marR="77714" marT="38857" marB="38857" anchor="ctr">
                    <a:lnL w="7620" cap="flat" cmpd="sng" algn="ctr">
                      <a:solidFill>
                        <a:srgbClr val="A04177"/>
                      </a:solidFill>
                      <a:prstDash val="solid"/>
                      <a:round/>
                      <a:headEnd type="none" w="med" len="med"/>
                      <a:tailEnd type="none" w="med" len="med"/>
                    </a:lnL>
                    <a:lnR>
                      <a:noFill/>
                    </a:lnR>
                    <a:lnT w="7620" cap="flat" cmpd="sng" algn="ctr">
                      <a:solidFill>
                        <a:srgbClr val="A04177"/>
                      </a:solidFill>
                      <a:prstDash val="solid"/>
                      <a:round/>
                      <a:headEnd type="none" w="med" len="med"/>
                      <a:tailEnd type="none" w="med" len="med"/>
                    </a:lnT>
                    <a:lnB w="7620" cap="flat" cmpd="sng" algn="ctr">
                      <a:solidFill>
                        <a:srgbClr val="004577"/>
                      </a:solidFill>
                      <a:prstDash val="solid"/>
                      <a:round/>
                      <a:headEnd type="none" w="med" len="med"/>
                      <a:tailEnd type="none" w="med" len="med"/>
                    </a:lnB>
                    <a:solidFill>
                      <a:srgbClr val="E7E7E7"/>
                    </a:solidFill>
                  </a:tcPr>
                </a:tc>
                <a:extLst>
                  <a:ext uri="{0D108BD9-81ED-4DB2-BD59-A6C34878D82A}">
                    <a16:rowId xmlns:a16="http://schemas.microsoft.com/office/drawing/2014/main" val="1734213334"/>
                  </a:ext>
                </a:extLst>
              </a:tr>
              <a:tr h="745573">
                <a:tc>
                  <a:txBody>
                    <a:bodyPr/>
                    <a:lstStyle/>
                    <a:p>
                      <a:pPr fontAlgn="ctr"/>
                      <a:endParaRPr lang="en-US" sz="1500">
                        <a:effectLst/>
                      </a:endParaRPr>
                    </a:p>
                    <a:p>
                      <a:pPr algn="l" rtl="0" fontAlgn="base"/>
                      <a:r>
                        <a:rPr lang="en-US" sz="1000" b="0" i="0">
                          <a:effectLst/>
                          <a:latin typeface="Times New Roman" panose="02020603050405020304" pitchFamily="18" charset="0"/>
                        </a:rPr>
                        <a:t>4 </a:t>
                      </a:r>
                      <a:endParaRPr lang="en-US" sz="1500" b="0" i="0">
                        <a:effectLst/>
                      </a:endParaRPr>
                    </a:p>
                  </a:txBody>
                  <a:tcPr marL="77714" marR="77714" marT="38857" marB="38857" anchor="ctr">
                    <a:lnL>
                      <a:noFill/>
                    </a:lnL>
                    <a:lnR w="7620" cap="flat" cmpd="sng" algn="ctr">
                      <a:solidFill>
                        <a:srgbClr val="004577"/>
                      </a:solidFill>
                      <a:prstDash val="solid"/>
                      <a:round/>
                      <a:headEnd type="none" w="med" len="med"/>
                      <a:tailEnd type="none" w="med" len="med"/>
                    </a:lnR>
                    <a:lnT w="7620" cap="flat" cmpd="sng" algn="ctr">
                      <a:solidFill>
                        <a:srgbClr val="F04AAD"/>
                      </a:solidFill>
                      <a:prstDash val="solid"/>
                      <a:round/>
                      <a:headEnd type="none" w="med" len="med"/>
                      <a:tailEnd type="none" w="med" len="med"/>
                    </a:lnT>
                    <a:lnB w="7620" cap="flat" cmpd="sng" algn="ctr">
                      <a:solidFill>
                        <a:srgbClr val="F04AAD"/>
                      </a:solidFill>
                      <a:prstDash val="solid"/>
                      <a:round/>
                      <a:headEnd type="none" w="med" len="med"/>
                      <a:tailEnd type="none" w="med" len="med"/>
                    </a:lnB>
                    <a:solidFill>
                      <a:srgbClr val="FFFFFF"/>
                    </a:solidFill>
                  </a:tcPr>
                </a:tc>
                <a:tc>
                  <a:txBody>
                    <a:bodyPr/>
                    <a:lstStyle/>
                    <a:p>
                      <a:pPr fontAlgn="ctr"/>
                      <a:endParaRPr lang="en-US" sz="1500">
                        <a:effectLst/>
                      </a:endParaRPr>
                    </a:p>
                    <a:p>
                      <a:pPr algn="l" rtl="0" fontAlgn="base"/>
                      <a:r>
                        <a:rPr lang="en-US" sz="1000" b="0" i="0">
                          <a:effectLst/>
                          <a:latin typeface="Times New Roman" panose="02020603050405020304" pitchFamily="18" charset="0"/>
                        </a:rPr>
                        <a:t>May cultivate up to 1,000 sq ft of plant canopy indoors and up to 1250 plants outdoors at the same premises​ </a:t>
                      </a:r>
                      <a:endParaRPr lang="en-US" sz="1500" b="0" i="0">
                        <a:effectLst/>
                      </a:endParaRPr>
                    </a:p>
                  </a:txBody>
                  <a:tcPr marL="77714" marR="77714" marT="38857" marB="38857" anchor="ctr">
                    <a:lnL w="7620" cap="flat" cmpd="sng" algn="ctr">
                      <a:solidFill>
                        <a:srgbClr val="004577"/>
                      </a:solidFill>
                      <a:prstDash val="solid"/>
                      <a:round/>
                      <a:headEnd type="none" w="med" len="med"/>
                      <a:tailEnd type="none" w="med" len="med"/>
                    </a:lnL>
                    <a:lnR>
                      <a:noFill/>
                    </a:lnR>
                    <a:lnT w="7620" cap="flat" cmpd="sng" algn="ctr">
                      <a:solidFill>
                        <a:srgbClr val="004577"/>
                      </a:solidFill>
                      <a:prstDash val="solid"/>
                      <a:round/>
                      <a:headEnd type="none" w="med" len="med"/>
                      <a:tailEnd type="none" w="med" len="med"/>
                    </a:lnT>
                    <a:lnB w="7620" cap="flat" cmpd="sng" algn="ctr">
                      <a:solidFill>
                        <a:srgbClr val="804077"/>
                      </a:solidFill>
                      <a:prstDash val="solid"/>
                      <a:round/>
                      <a:headEnd type="none" w="med" len="med"/>
                      <a:tailEnd type="none" w="med" len="med"/>
                    </a:lnB>
                    <a:solidFill>
                      <a:srgbClr val="FFFFFF"/>
                    </a:solidFill>
                  </a:tcPr>
                </a:tc>
                <a:extLst>
                  <a:ext uri="{0D108BD9-81ED-4DB2-BD59-A6C34878D82A}">
                    <a16:rowId xmlns:a16="http://schemas.microsoft.com/office/drawing/2014/main" val="2629147807"/>
                  </a:ext>
                </a:extLst>
              </a:tr>
              <a:tr h="745573">
                <a:tc>
                  <a:txBody>
                    <a:bodyPr/>
                    <a:lstStyle/>
                    <a:p>
                      <a:pPr fontAlgn="ctr"/>
                      <a:endParaRPr lang="en-US" sz="1500">
                        <a:effectLst/>
                      </a:endParaRPr>
                    </a:p>
                    <a:p>
                      <a:pPr algn="l" rtl="0" fontAlgn="base"/>
                      <a:r>
                        <a:rPr lang="en-US" sz="1000" b="0" i="0">
                          <a:effectLst/>
                          <a:latin typeface="Times New Roman" panose="02020603050405020304" pitchFamily="18" charset="0"/>
                        </a:rPr>
                        <a:t>5 </a:t>
                      </a:r>
                      <a:endParaRPr lang="en-US" sz="1500" b="0" i="0">
                        <a:effectLst/>
                      </a:endParaRPr>
                    </a:p>
                  </a:txBody>
                  <a:tcPr marL="77714" marR="77714" marT="38857" marB="38857" anchor="ctr">
                    <a:lnL>
                      <a:noFill/>
                    </a:lnL>
                    <a:lnR w="7620" cap="flat" cmpd="sng" algn="ctr">
                      <a:solidFill>
                        <a:srgbClr val="804077"/>
                      </a:solidFill>
                      <a:prstDash val="solid"/>
                      <a:round/>
                      <a:headEnd type="none" w="med" len="med"/>
                      <a:tailEnd type="none" w="med" len="med"/>
                    </a:lnR>
                    <a:lnT w="7620" cap="flat" cmpd="sng" algn="ctr">
                      <a:solidFill>
                        <a:srgbClr val="F04AAD"/>
                      </a:solidFill>
                      <a:prstDash val="solid"/>
                      <a:round/>
                      <a:headEnd type="none" w="med" len="med"/>
                      <a:tailEnd type="none" w="med" len="med"/>
                    </a:lnT>
                    <a:lnB w="15240" cap="flat" cmpd="sng" algn="ctr">
                      <a:solidFill>
                        <a:srgbClr val="F04AAD"/>
                      </a:solidFill>
                      <a:prstDash val="solid"/>
                      <a:round/>
                      <a:headEnd type="none" w="med" len="med"/>
                      <a:tailEnd type="none" w="med" len="med"/>
                    </a:lnB>
                    <a:solidFill>
                      <a:srgbClr val="E7E7E7"/>
                    </a:solidFill>
                  </a:tcPr>
                </a:tc>
                <a:tc>
                  <a:txBody>
                    <a:bodyPr/>
                    <a:lstStyle/>
                    <a:p>
                      <a:pPr fontAlgn="ctr"/>
                      <a:endParaRPr lang="en-US" sz="1500" dirty="0">
                        <a:effectLst/>
                      </a:endParaRPr>
                    </a:p>
                    <a:p>
                      <a:pPr algn="l" rtl="0" fontAlgn="base"/>
                      <a:r>
                        <a:rPr lang="en-US" sz="1000" b="0" i="0" dirty="0">
                          <a:effectLst/>
                          <a:latin typeface="Times New Roman" panose="02020603050405020304" pitchFamily="18" charset="0"/>
                        </a:rPr>
                        <a:t>May cultivate up to 1,000 sq ft of plant canopy indoors and up to 2,500 plants outdoors at the same premises​ </a:t>
                      </a:r>
                      <a:endParaRPr lang="en-US" sz="1500" b="0" i="0" dirty="0">
                        <a:effectLst/>
                      </a:endParaRPr>
                    </a:p>
                  </a:txBody>
                  <a:tcPr marL="77714" marR="77714" marT="38857" marB="38857" anchor="ctr">
                    <a:lnL w="7620" cap="flat" cmpd="sng" algn="ctr">
                      <a:solidFill>
                        <a:srgbClr val="804077"/>
                      </a:solidFill>
                      <a:prstDash val="solid"/>
                      <a:round/>
                      <a:headEnd type="none" w="med" len="med"/>
                      <a:tailEnd type="none" w="med" len="med"/>
                    </a:lnL>
                    <a:lnR>
                      <a:noFill/>
                    </a:lnR>
                    <a:lnT w="7620" cap="flat" cmpd="sng" algn="ctr">
                      <a:solidFill>
                        <a:srgbClr val="804077"/>
                      </a:solidFill>
                      <a:prstDash val="solid"/>
                      <a:round/>
                      <a:headEnd type="none" w="med" len="med"/>
                      <a:tailEnd type="none" w="med" len="med"/>
                    </a:lnT>
                    <a:lnB w="15240" cap="flat" cmpd="sng" algn="ctr">
                      <a:solidFill>
                        <a:srgbClr val="804077"/>
                      </a:solidFill>
                      <a:prstDash val="solid"/>
                      <a:round/>
                      <a:headEnd type="none" w="med" len="med"/>
                      <a:tailEnd type="none" w="med" len="med"/>
                    </a:lnB>
                    <a:solidFill>
                      <a:srgbClr val="E7E7E7"/>
                    </a:solidFill>
                  </a:tcPr>
                </a:tc>
                <a:extLst>
                  <a:ext uri="{0D108BD9-81ED-4DB2-BD59-A6C34878D82A}">
                    <a16:rowId xmlns:a16="http://schemas.microsoft.com/office/drawing/2014/main" val="488995565"/>
                  </a:ext>
                </a:extLst>
              </a:tr>
            </a:tbl>
          </a:graphicData>
        </a:graphic>
      </p:graphicFrame>
      <p:sp>
        <p:nvSpPr>
          <p:cNvPr id="6" name="TextBox 5">
            <a:extLst>
              <a:ext uri="{FF2B5EF4-FFF2-40B4-BE49-F238E27FC236}">
                <a16:creationId xmlns:a16="http://schemas.microsoft.com/office/drawing/2014/main" id="{692949B4-7EAC-1297-45F5-C693356D2A13}"/>
              </a:ext>
            </a:extLst>
          </p:cNvPr>
          <p:cNvSpPr txBox="1"/>
          <p:nvPr/>
        </p:nvSpPr>
        <p:spPr>
          <a:xfrm>
            <a:off x="340711" y="1655805"/>
            <a:ext cx="2933830" cy="369332"/>
          </a:xfrm>
          <a:prstGeom prst="rect">
            <a:avLst/>
          </a:prstGeom>
          <a:noFill/>
        </p:spPr>
        <p:txBody>
          <a:bodyPr wrap="square" rtlCol="0">
            <a:spAutoFit/>
          </a:bodyPr>
          <a:lstStyle/>
          <a:p>
            <a:pPr algn="ctr"/>
            <a:r>
              <a:rPr lang="en-US" dirty="0"/>
              <a:t>Outdoor</a:t>
            </a:r>
          </a:p>
        </p:txBody>
      </p:sp>
      <p:sp>
        <p:nvSpPr>
          <p:cNvPr id="9" name="TextBox 8">
            <a:extLst>
              <a:ext uri="{FF2B5EF4-FFF2-40B4-BE49-F238E27FC236}">
                <a16:creationId xmlns:a16="http://schemas.microsoft.com/office/drawing/2014/main" id="{FC18A772-6A44-F0D4-140D-28D6ED46DA8F}"/>
              </a:ext>
            </a:extLst>
          </p:cNvPr>
          <p:cNvSpPr txBox="1"/>
          <p:nvPr/>
        </p:nvSpPr>
        <p:spPr>
          <a:xfrm>
            <a:off x="4118575" y="1655805"/>
            <a:ext cx="2664161" cy="369332"/>
          </a:xfrm>
          <a:prstGeom prst="rect">
            <a:avLst/>
          </a:prstGeom>
          <a:noFill/>
        </p:spPr>
        <p:txBody>
          <a:bodyPr wrap="square" rtlCol="0">
            <a:spAutoFit/>
          </a:bodyPr>
          <a:lstStyle/>
          <a:p>
            <a:pPr algn="ctr"/>
            <a:r>
              <a:rPr lang="en-US" dirty="0"/>
              <a:t>Indoor</a:t>
            </a:r>
          </a:p>
        </p:txBody>
      </p:sp>
      <p:sp>
        <p:nvSpPr>
          <p:cNvPr id="10" name="TextBox 9">
            <a:extLst>
              <a:ext uri="{FF2B5EF4-FFF2-40B4-BE49-F238E27FC236}">
                <a16:creationId xmlns:a16="http://schemas.microsoft.com/office/drawing/2014/main" id="{93627956-0F71-489E-1C36-1A591AD6911A}"/>
              </a:ext>
            </a:extLst>
          </p:cNvPr>
          <p:cNvSpPr txBox="1"/>
          <p:nvPr/>
        </p:nvSpPr>
        <p:spPr>
          <a:xfrm>
            <a:off x="7421195" y="1678952"/>
            <a:ext cx="3325033" cy="369332"/>
          </a:xfrm>
          <a:prstGeom prst="rect">
            <a:avLst/>
          </a:prstGeom>
          <a:noFill/>
        </p:spPr>
        <p:txBody>
          <a:bodyPr wrap="square" rtlCol="0">
            <a:spAutoFit/>
          </a:bodyPr>
          <a:lstStyle/>
          <a:p>
            <a:pPr algn="ctr"/>
            <a:r>
              <a:rPr lang="en-US" dirty="0"/>
              <a:t>Mixed</a:t>
            </a:r>
          </a:p>
        </p:txBody>
      </p:sp>
    </p:spTree>
    <p:extLst>
      <p:ext uri="{BB962C8B-B14F-4D97-AF65-F5344CB8AC3E}">
        <p14:creationId xmlns:p14="http://schemas.microsoft.com/office/powerpoint/2010/main" val="3277419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F706BC-4560-D944-829C-03D7F8DB895C}"/>
              </a:ext>
            </a:extLst>
          </p:cNvPr>
          <p:cNvPicPr>
            <a:picLocks noChangeAspect="1"/>
          </p:cNvPicPr>
          <p:nvPr/>
        </p:nvPicPr>
        <p:blipFill>
          <a:blip r:embed="rId2"/>
          <a:stretch>
            <a:fillRect/>
          </a:stretch>
        </p:blipFill>
        <p:spPr>
          <a:xfrm>
            <a:off x="0" y="0"/>
            <a:ext cx="12188825" cy="6856214"/>
          </a:xfrm>
          <a:prstGeom prst="rect">
            <a:avLst/>
          </a:prstGeom>
        </p:spPr>
      </p:pic>
      <p:sp>
        <p:nvSpPr>
          <p:cNvPr id="24" name="TextBox 23">
            <a:extLst>
              <a:ext uri="{FF2B5EF4-FFF2-40B4-BE49-F238E27FC236}">
                <a16:creationId xmlns:a16="http://schemas.microsoft.com/office/drawing/2014/main" id="{26BEC701-0023-5945-AE13-F47AF8CEAD5E}"/>
              </a:ext>
            </a:extLst>
          </p:cNvPr>
          <p:cNvSpPr txBox="1"/>
          <p:nvPr/>
        </p:nvSpPr>
        <p:spPr>
          <a:xfrm>
            <a:off x="145915" y="1337090"/>
            <a:ext cx="11060121" cy="646331"/>
          </a:xfrm>
          <a:prstGeom prst="rect">
            <a:avLst/>
          </a:prstGeom>
          <a:noFill/>
        </p:spPr>
        <p:txBody>
          <a:bodyPr wrap="square" rtlCol="0">
            <a:spAutoFit/>
          </a:bodyPr>
          <a:lstStyle/>
          <a:p>
            <a:r>
              <a:rPr lang="en-US" sz="3600" b="1" dirty="0">
                <a:solidFill>
                  <a:schemeClr val="bg1"/>
                </a:solidFill>
              </a:rPr>
              <a:t>Overview </a:t>
            </a:r>
          </a:p>
        </p:txBody>
      </p:sp>
      <p:cxnSp>
        <p:nvCxnSpPr>
          <p:cNvPr id="26" name="Straight Connector 25">
            <a:extLst>
              <a:ext uri="{FF2B5EF4-FFF2-40B4-BE49-F238E27FC236}">
                <a16:creationId xmlns:a16="http://schemas.microsoft.com/office/drawing/2014/main" id="{BC328568-86E3-1C4B-8F84-298525F3DBA5}"/>
              </a:ext>
            </a:extLst>
          </p:cNvPr>
          <p:cNvCxnSpPr>
            <a:cxnSpLocks/>
          </p:cNvCxnSpPr>
          <p:nvPr/>
        </p:nvCxnSpPr>
        <p:spPr>
          <a:xfrm>
            <a:off x="65716" y="1983421"/>
            <a:ext cx="8927291" cy="0"/>
          </a:xfrm>
          <a:prstGeom prst="line">
            <a:avLst/>
          </a:prstGeom>
          <a:solidFill>
            <a:srgbClr val="0C537C"/>
          </a:solidFill>
          <a:ln w="4445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8" name="Slide Number Placeholder 61">
            <a:extLst>
              <a:ext uri="{FF2B5EF4-FFF2-40B4-BE49-F238E27FC236}">
                <a16:creationId xmlns:a16="http://schemas.microsoft.com/office/drawing/2014/main" id="{B3247831-BE09-7D4B-A95D-991EDEB4C95F}"/>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bg1"/>
                </a:solidFill>
              </a:rPr>
              <a:t>2</a:t>
            </a:fld>
            <a:endParaRPr lang="en-US" sz="1400">
              <a:solidFill>
                <a:schemeClr val="bg1"/>
              </a:solidFill>
            </a:endParaRPr>
          </a:p>
        </p:txBody>
      </p:sp>
      <p:sp>
        <p:nvSpPr>
          <p:cNvPr id="7" name="TextBox 6">
            <a:extLst>
              <a:ext uri="{FF2B5EF4-FFF2-40B4-BE49-F238E27FC236}">
                <a16:creationId xmlns:a16="http://schemas.microsoft.com/office/drawing/2014/main" id="{FB19E04B-580C-3E29-BAD4-6E9666B50AF2}"/>
              </a:ext>
            </a:extLst>
          </p:cNvPr>
          <p:cNvSpPr txBox="1"/>
          <p:nvPr/>
        </p:nvSpPr>
        <p:spPr>
          <a:xfrm>
            <a:off x="1628109" y="2480825"/>
            <a:ext cx="9126990" cy="1938992"/>
          </a:xfrm>
          <a:prstGeom prst="rect">
            <a:avLst/>
          </a:prstGeom>
          <a:noFill/>
        </p:spPr>
        <p:txBody>
          <a:bodyPr wrap="square">
            <a:spAutoFit/>
          </a:bodyPr>
          <a:lstStyle/>
          <a:p>
            <a:pPr marL="342900" indent="-342900">
              <a:buFont typeface="Arial" panose="020B0604020202020204" pitchFamily="34" charset="0"/>
              <a:buChar char="•"/>
            </a:pPr>
            <a:endParaRPr lang="en-US" sz="2400" b="1" i="1" dirty="0">
              <a:solidFill>
                <a:schemeClr val="bg1"/>
              </a:solidFill>
            </a:endParaRPr>
          </a:p>
          <a:p>
            <a:pPr marL="342900" indent="-342900">
              <a:buFont typeface="Arial" panose="020B0604020202020204" pitchFamily="34" charset="0"/>
              <a:buChar char="•"/>
            </a:pPr>
            <a:r>
              <a:rPr lang="en-US" sz="2400" b="1" i="1" dirty="0">
                <a:solidFill>
                  <a:schemeClr val="bg1"/>
                </a:solidFill>
              </a:rPr>
              <a:t>Review Act 166 (2024), Sec. 15a</a:t>
            </a:r>
          </a:p>
          <a:p>
            <a:pPr marL="342900" indent="-342900">
              <a:buFont typeface="Arial" panose="020B0604020202020204" pitchFamily="34" charset="0"/>
              <a:buChar char="•"/>
            </a:pPr>
            <a:r>
              <a:rPr lang="en-US" sz="2400" b="1" i="1" dirty="0">
                <a:solidFill>
                  <a:schemeClr val="bg1"/>
                </a:solidFill>
              </a:rPr>
              <a:t>History of Cannabis Policy</a:t>
            </a:r>
          </a:p>
          <a:p>
            <a:pPr marL="285750" indent="-285750">
              <a:buFont typeface="Arial" panose="020B0604020202020204" pitchFamily="34" charset="0"/>
              <a:buChar char="•"/>
            </a:pPr>
            <a:r>
              <a:rPr lang="en-US" sz="2400" b="1" i="1" dirty="0">
                <a:solidFill>
                  <a:schemeClr val="bg1"/>
                </a:solidFill>
              </a:rPr>
              <a:t>Market Overview</a:t>
            </a:r>
          </a:p>
          <a:p>
            <a:pPr marL="285750" indent="-285750">
              <a:buFont typeface="Arial" panose="020B0604020202020204" pitchFamily="34" charset="0"/>
              <a:buChar char="•"/>
            </a:pPr>
            <a:r>
              <a:rPr lang="en-US" sz="2400" b="1" i="1" dirty="0">
                <a:solidFill>
                  <a:schemeClr val="bg1"/>
                </a:solidFill>
              </a:rPr>
              <a:t>Questions</a:t>
            </a:r>
          </a:p>
        </p:txBody>
      </p:sp>
    </p:spTree>
    <p:extLst>
      <p:ext uri="{BB962C8B-B14F-4D97-AF65-F5344CB8AC3E}">
        <p14:creationId xmlns:p14="http://schemas.microsoft.com/office/powerpoint/2010/main" val="1537593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D3FFAC-611C-D447-B471-8B7AE4582A6F}"/>
              </a:ext>
            </a:extLst>
          </p:cNvPr>
          <p:cNvSpPr/>
          <p:nvPr/>
        </p:nvSpPr>
        <p:spPr>
          <a:xfrm>
            <a:off x="0" y="364"/>
            <a:ext cx="12188825" cy="700278"/>
          </a:xfrm>
          <a:prstGeom prst="rect">
            <a:avLst/>
          </a:prstGeom>
          <a:gradFill>
            <a:gsLst>
              <a:gs pos="14000">
                <a:schemeClr val="tx1"/>
              </a:gs>
              <a:gs pos="99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lide Number Placeholder 61">
            <a:extLst>
              <a:ext uri="{FF2B5EF4-FFF2-40B4-BE49-F238E27FC236}">
                <a16:creationId xmlns:a16="http://schemas.microsoft.com/office/drawing/2014/main" id="{FE30788B-F039-984E-95C8-05C7FB867888}"/>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tx1"/>
                </a:solidFill>
              </a:rPr>
              <a:t>20</a:t>
            </a:fld>
            <a:endParaRPr lang="en-US" sz="1400">
              <a:solidFill>
                <a:schemeClr val="tx1"/>
              </a:solidFill>
            </a:endParaRPr>
          </a:p>
        </p:txBody>
      </p:sp>
      <p:sp>
        <p:nvSpPr>
          <p:cNvPr id="9" name="TextBox 8">
            <a:extLst>
              <a:ext uri="{FF2B5EF4-FFF2-40B4-BE49-F238E27FC236}">
                <a16:creationId xmlns:a16="http://schemas.microsoft.com/office/drawing/2014/main" id="{2594A77E-5985-6A79-60F5-68F67893C196}"/>
              </a:ext>
            </a:extLst>
          </p:cNvPr>
          <p:cNvSpPr txBox="1"/>
          <p:nvPr/>
        </p:nvSpPr>
        <p:spPr>
          <a:xfrm>
            <a:off x="285866" y="88957"/>
            <a:ext cx="6429740" cy="523092"/>
          </a:xfrm>
          <a:prstGeom prst="rect">
            <a:avLst/>
          </a:prstGeom>
          <a:noFill/>
        </p:spPr>
        <p:txBody>
          <a:bodyPr wrap="square" rtlCol="0">
            <a:spAutoFit/>
          </a:bodyPr>
          <a:lstStyle/>
          <a:p>
            <a:r>
              <a:rPr lang="en-US" sz="2800" b="1" dirty="0">
                <a:solidFill>
                  <a:schemeClr val="bg1"/>
                </a:solidFill>
              </a:rPr>
              <a:t>Market Structure</a:t>
            </a:r>
            <a:endParaRPr lang="en-US" sz="2799" b="1" dirty="0">
              <a:solidFill>
                <a:schemeClr val="bg1"/>
              </a:solidFill>
            </a:endParaRPr>
          </a:p>
        </p:txBody>
      </p:sp>
      <p:sp>
        <p:nvSpPr>
          <p:cNvPr id="2" name="TextBox 1">
            <a:extLst>
              <a:ext uri="{FF2B5EF4-FFF2-40B4-BE49-F238E27FC236}">
                <a16:creationId xmlns:a16="http://schemas.microsoft.com/office/drawing/2014/main" id="{432BC4A3-F580-C1D8-0AAB-61C05E64027F}"/>
              </a:ext>
            </a:extLst>
          </p:cNvPr>
          <p:cNvSpPr txBox="1"/>
          <p:nvPr/>
        </p:nvSpPr>
        <p:spPr>
          <a:xfrm>
            <a:off x="197704" y="709243"/>
            <a:ext cx="10255057" cy="6059800"/>
          </a:xfrm>
          <a:prstGeom prst="rect">
            <a:avLst/>
          </a:prstGeom>
          <a:noFill/>
        </p:spPr>
        <p:txBody>
          <a:bodyPr wrap="square" rtlCol="0">
            <a:spAutoFit/>
          </a:bodyPr>
          <a:lstStyle/>
          <a:p>
            <a:pPr>
              <a:lnSpc>
                <a:spcPct val="125000"/>
              </a:lnSpc>
            </a:pPr>
            <a:r>
              <a:rPr lang="en-US" sz="2400" dirty="0"/>
              <a:t>§ 904a. SMALL CULTIVATORS</a:t>
            </a:r>
          </a:p>
          <a:p>
            <a:pPr>
              <a:lnSpc>
                <a:spcPct val="125000"/>
              </a:lnSpc>
            </a:pPr>
            <a:r>
              <a:rPr lang="en-US" sz="2400" dirty="0"/>
              <a:t>It is the intent of the General Assembly to </a:t>
            </a:r>
            <a:r>
              <a:rPr lang="en-US" sz="2400" b="1" dirty="0">
                <a:highlight>
                  <a:srgbClr val="FFFF00"/>
                </a:highlight>
              </a:rPr>
              <a:t>move as much of the illegal cannabis market as possible into the regulated market</a:t>
            </a:r>
            <a:r>
              <a:rPr lang="en-US" sz="2400" b="1" dirty="0"/>
              <a:t> </a:t>
            </a:r>
            <a:r>
              <a:rPr lang="en-US" sz="2400" dirty="0"/>
              <a:t>for the purposes of consumer protection and public safety. It is also the intent of the General Assembly to </a:t>
            </a:r>
            <a:r>
              <a:rPr lang="en-US" sz="2400" b="1" dirty="0">
                <a:highlight>
                  <a:srgbClr val="FFFF00"/>
                </a:highlight>
              </a:rPr>
              <a:t>encourage participation in the regulated cannabis market by small, local farmers</a:t>
            </a:r>
            <a:r>
              <a:rPr lang="en-US" sz="2400" dirty="0"/>
              <a:t>. In furtherance of these goals, the Board shall consider policies to promote small cultivators as defined in section 861 of this title.  </a:t>
            </a:r>
          </a:p>
          <a:p>
            <a:pPr>
              <a:lnSpc>
                <a:spcPct val="125000"/>
              </a:lnSpc>
            </a:pPr>
            <a:endParaRPr lang="en-US" sz="2400" dirty="0"/>
          </a:p>
          <a:p>
            <a:pPr>
              <a:lnSpc>
                <a:spcPct val="125000"/>
              </a:lnSpc>
            </a:pPr>
            <a:r>
              <a:rPr lang="en-US" sz="2400" dirty="0"/>
              <a:t>**********</a:t>
            </a:r>
          </a:p>
          <a:p>
            <a:pPr>
              <a:lnSpc>
                <a:spcPct val="125000"/>
              </a:lnSpc>
            </a:pPr>
            <a:endParaRPr lang="en-US" sz="2400" dirty="0"/>
          </a:p>
          <a:p>
            <a:pPr>
              <a:lnSpc>
                <a:spcPct val="125000"/>
              </a:lnSpc>
            </a:pPr>
            <a:r>
              <a:rPr lang="en-US" sz="2400" b="1" dirty="0">
                <a:highlight>
                  <a:srgbClr val="FFFF00"/>
                </a:highlight>
              </a:rPr>
              <a:t>[T]he Board shall consider the different needs and risks of small cultivators when adopting rules and shall make an exception or accommodation to such rules for cultivators of this size where appropriate</a:t>
            </a:r>
          </a:p>
        </p:txBody>
      </p:sp>
    </p:spTree>
    <p:extLst>
      <p:ext uri="{BB962C8B-B14F-4D97-AF65-F5344CB8AC3E}">
        <p14:creationId xmlns:p14="http://schemas.microsoft.com/office/powerpoint/2010/main" val="18764243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D3FFAC-611C-D447-B471-8B7AE4582A6F}"/>
              </a:ext>
            </a:extLst>
          </p:cNvPr>
          <p:cNvSpPr/>
          <p:nvPr/>
        </p:nvSpPr>
        <p:spPr>
          <a:xfrm>
            <a:off x="0" y="364"/>
            <a:ext cx="12188825" cy="700278"/>
          </a:xfrm>
          <a:prstGeom prst="rect">
            <a:avLst/>
          </a:prstGeom>
          <a:gradFill>
            <a:gsLst>
              <a:gs pos="14000">
                <a:schemeClr val="tx1"/>
              </a:gs>
              <a:gs pos="99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lide Number Placeholder 61">
            <a:extLst>
              <a:ext uri="{FF2B5EF4-FFF2-40B4-BE49-F238E27FC236}">
                <a16:creationId xmlns:a16="http://schemas.microsoft.com/office/drawing/2014/main" id="{FE30788B-F039-984E-95C8-05C7FB867888}"/>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tx1"/>
                </a:solidFill>
              </a:rPr>
              <a:t>21</a:t>
            </a:fld>
            <a:endParaRPr lang="en-US" sz="1400">
              <a:solidFill>
                <a:schemeClr val="tx1"/>
              </a:solidFill>
            </a:endParaRPr>
          </a:p>
        </p:txBody>
      </p:sp>
      <p:sp>
        <p:nvSpPr>
          <p:cNvPr id="9" name="TextBox 8">
            <a:extLst>
              <a:ext uri="{FF2B5EF4-FFF2-40B4-BE49-F238E27FC236}">
                <a16:creationId xmlns:a16="http://schemas.microsoft.com/office/drawing/2014/main" id="{2594A77E-5985-6A79-60F5-68F67893C196}"/>
              </a:ext>
            </a:extLst>
          </p:cNvPr>
          <p:cNvSpPr txBox="1"/>
          <p:nvPr/>
        </p:nvSpPr>
        <p:spPr>
          <a:xfrm>
            <a:off x="233708" y="40319"/>
            <a:ext cx="6429740" cy="523092"/>
          </a:xfrm>
          <a:prstGeom prst="rect">
            <a:avLst/>
          </a:prstGeom>
          <a:noFill/>
        </p:spPr>
        <p:txBody>
          <a:bodyPr wrap="square" rtlCol="0">
            <a:spAutoFit/>
          </a:bodyPr>
          <a:lstStyle/>
          <a:p>
            <a:r>
              <a:rPr lang="en-US" sz="2800" b="1" dirty="0">
                <a:solidFill>
                  <a:schemeClr val="bg1"/>
                </a:solidFill>
              </a:rPr>
              <a:t>Market Structure</a:t>
            </a:r>
            <a:endParaRPr lang="en-US" sz="2799" b="1" dirty="0">
              <a:solidFill>
                <a:schemeClr val="bg1"/>
              </a:solidFill>
            </a:endParaRPr>
          </a:p>
        </p:txBody>
      </p:sp>
      <p:sp>
        <p:nvSpPr>
          <p:cNvPr id="2" name="TextBox 1">
            <a:extLst>
              <a:ext uri="{FF2B5EF4-FFF2-40B4-BE49-F238E27FC236}">
                <a16:creationId xmlns:a16="http://schemas.microsoft.com/office/drawing/2014/main" id="{432BC4A3-F580-C1D8-0AAB-61C05E64027F}"/>
              </a:ext>
            </a:extLst>
          </p:cNvPr>
          <p:cNvSpPr txBox="1"/>
          <p:nvPr/>
        </p:nvSpPr>
        <p:spPr>
          <a:xfrm>
            <a:off x="431860" y="854409"/>
            <a:ext cx="11156401" cy="5598136"/>
          </a:xfrm>
          <a:prstGeom prst="rect">
            <a:avLst/>
          </a:prstGeom>
          <a:noFill/>
        </p:spPr>
        <p:txBody>
          <a:bodyPr wrap="square" rtlCol="0">
            <a:spAutoFit/>
          </a:bodyPr>
          <a:lstStyle/>
          <a:p>
            <a:pPr>
              <a:lnSpc>
                <a:spcPct val="125000"/>
              </a:lnSpc>
            </a:pPr>
            <a:r>
              <a:rPr lang="en-US" sz="2400" dirty="0"/>
              <a:t>§ 901(d)(3) - One license type per entity </a:t>
            </a:r>
          </a:p>
          <a:p>
            <a:pPr>
              <a:lnSpc>
                <a:spcPct val="125000"/>
              </a:lnSpc>
            </a:pPr>
            <a:endParaRPr lang="en-US" sz="2400" dirty="0"/>
          </a:p>
          <a:p>
            <a:pPr>
              <a:lnSpc>
                <a:spcPct val="125000"/>
              </a:lnSpc>
            </a:pPr>
            <a:r>
              <a:rPr lang="en-US" sz="2400" dirty="0"/>
              <a:t>…[A]n applicant and its affiliates </a:t>
            </a:r>
            <a:r>
              <a:rPr lang="en-US" sz="2400" b="1" dirty="0">
                <a:highlight>
                  <a:srgbClr val="FFFF00"/>
                </a:highlight>
              </a:rPr>
              <a:t>may obtain a maximum of one type of each type of license</a:t>
            </a:r>
            <a:r>
              <a:rPr lang="en-US" sz="2400" dirty="0"/>
              <a:t> as provided in subdivisions (1)(A)–(E) of this subsection (d). Each license shall permit only one location of the establishment.</a:t>
            </a:r>
          </a:p>
          <a:p>
            <a:pPr>
              <a:lnSpc>
                <a:spcPct val="125000"/>
              </a:lnSpc>
            </a:pPr>
            <a:endParaRPr lang="en-US" sz="2400" dirty="0"/>
          </a:p>
          <a:p>
            <a:pPr>
              <a:lnSpc>
                <a:spcPct val="125000"/>
              </a:lnSpc>
            </a:pPr>
            <a:r>
              <a:rPr lang="en-US" sz="2400" dirty="0"/>
              <a:t>§ 883(b) - Criminal History Records </a:t>
            </a:r>
          </a:p>
          <a:p>
            <a:pPr>
              <a:lnSpc>
                <a:spcPct val="125000"/>
              </a:lnSpc>
            </a:pPr>
            <a:r>
              <a:rPr lang="en-US" sz="2400" dirty="0"/>
              <a:t>The Board shall adopt rules that set forth standards for determining whether an applicant should be denied a cannabis establishment license because of his or her criminal history record </a:t>
            </a:r>
            <a:r>
              <a:rPr lang="en-US" sz="2400" b="1" dirty="0">
                <a:highlight>
                  <a:srgbClr val="FFFF00"/>
                </a:highlight>
              </a:rPr>
              <a:t>based on factors that demonstrate whether the applicant presently poses a threat to public safety or the proper functioning of the regulated market. Nonviolent drug offenses shall not automatically disqualify an applicant.</a:t>
            </a:r>
          </a:p>
        </p:txBody>
      </p:sp>
    </p:spTree>
    <p:extLst>
      <p:ext uri="{BB962C8B-B14F-4D97-AF65-F5344CB8AC3E}">
        <p14:creationId xmlns:p14="http://schemas.microsoft.com/office/powerpoint/2010/main" val="214897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D3FFAC-611C-D447-B471-8B7AE4582A6F}"/>
              </a:ext>
            </a:extLst>
          </p:cNvPr>
          <p:cNvSpPr/>
          <p:nvPr/>
        </p:nvSpPr>
        <p:spPr>
          <a:xfrm>
            <a:off x="0" y="364"/>
            <a:ext cx="12188825" cy="700278"/>
          </a:xfrm>
          <a:prstGeom prst="rect">
            <a:avLst/>
          </a:prstGeom>
          <a:gradFill>
            <a:gsLst>
              <a:gs pos="14000">
                <a:schemeClr val="tx1"/>
              </a:gs>
              <a:gs pos="99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lide Number Placeholder 61">
            <a:extLst>
              <a:ext uri="{FF2B5EF4-FFF2-40B4-BE49-F238E27FC236}">
                <a16:creationId xmlns:a16="http://schemas.microsoft.com/office/drawing/2014/main" id="{FE30788B-F039-984E-95C8-05C7FB867888}"/>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tx1"/>
                </a:solidFill>
              </a:rPr>
              <a:t>22</a:t>
            </a:fld>
            <a:endParaRPr lang="en-US" sz="1400">
              <a:solidFill>
                <a:schemeClr val="tx1"/>
              </a:solidFill>
            </a:endParaRPr>
          </a:p>
        </p:txBody>
      </p:sp>
      <p:sp>
        <p:nvSpPr>
          <p:cNvPr id="9" name="TextBox 8">
            <a:extLst>
              <a:ext uri="{FF2B5EF4-FFF2-40B4-BE49-F238E27FC236}">
                <a16:creationId xmlns:a16="http://schemas.microsoft.com/office/drawing/2014/main" id="{2594A77E-5985-6A79-60F5-68F67893C196}"/>
              </a:ext>
            </a:extLst>
          </p:cNvPr>
          <p:cNvSpPr txBox="1"/>
          <p:nvPr/>
        </p:nvSpPr>
        <p:spPr>
          <a:xfrm>
            <a:off x="233708" y="40319"/>
            <a:ext cx="6429740" cy="523092"/>
          </a:xfrm>
          <a:prstGeom prst="rect">
            <a:avLst/>
          </a:prstGeom>
          <a:noFill/>
        </p:spPr>
        <p:txBody>
          <a:bodyPr wrap="square" rtlCol="0">
            <a:spAutoFit/>
          </a:bodyPr>
          <a:lstStyle/>
          <a:p>
            <a:r>
              <a:rPr lang="en-US" sz="2800" b="1" dirty="0">
                <a:solidFill>
                  <a:schemeClr val="bg1"/>
                </a:solidFill>
              </a:rPr>
              <a:t>Market Structure</a:t>
            </a:r>
            <a:endParaRPr lang="en-US" sz="2799" b="1" dirty="0">
              <a:solidFill>
                <a:schemeClr val="bg1"/>
              </a:solidFill>
            </a:endParaRPr>
          </a:p>
        </p:txBody>
      </p:sp>
      <p:sp>
        <p:nvSpPr>
          <p:cNvPr id="2" name="TextBox 1">
            <a:extLst>
              <a:ext uri="{FF2B5EF4-FFF2-40B4-BE49-F238E27FC236}">
                <a16:creationId xmlns:a16="http://schemas.microsoft.com/office/drawing/2014/main" id="{432BC4A3-F580-C1D8-0AAB-61C05E64027F}"/>
              </a:ext>
            </a:extLst>
          </p:cNvPr>
          <p:cNvSpPr txBox="1"/>
          <p:nvPr/>
        </p:nvSpPr>
        <p:spPr>
          <a:xfrm>
            <a:off x="365178" y="911769"/>
            <a:ext cx="11625943" cy="5444247"/>
          </a:xfrm>
          <a:prstGeom prst="rect">
            <a:avLst/>
          </a:prstGeom>
          <a:noFill/>
        </p:spPr>
        <p:txBody>
          <a:bodyPr wrap="square" rtlCol="0">
            <a:spAutoFit/>
          </a:bodyPr>
          <a:lstStyle/>
          <a:p>
            <a:pPr>
              <a:lnSpc>
                <a:spcPct val="125000"/>
              </a:lnSpc>
            </a:pPr>
            <a:r>
              <a:rPr lang="en-US" sz="2400" dirty="0"/>
              <a:t>§ 911. Fee waiver and reduction; social equity applicants</a:t>
            </a:r>
          </a:p>
          <a:p>
            <a:pPr>
              <a:lnSpc>
                <a:spcPct val="125000"/>
              </a:lnSpc>
            </a:pPr>
            <a:r>
              <a:rPr lang="en-US" sz="2400" dirty="0"/>
              <a:t>The Cannabis Control Board may, in its discretion and pursuant to adopted rule or readily accessible policy, or both, reduce or waive cannabis establishment application and licensing fees for social equity applicants as defined by the Board, including </a:t>
            </a:r>
            <a:r>
              <a:rPr lang="en-US" sz="2800" b="1" dirty="0">
                <a:highlight>
                  <a:srgbClr val="FFFF00"/>
                </a:highlight>
              </a:rPr>
              <a:t>individuals from communities that historically have been disproportionately impacted by cannabis prohibition and individuals directly and personally impacted by cannabis prohibition</a:t>
            </a:r>
            <a:r>
              <a:rPr lang="en-US" sz="2400" dirty="0"/>
              <a:t>. </a:t>
            </a:r>
          </a:p>
          <a:p>
            <a:pPr>
              <a:lnSpc>
                <a:spcPct val="125000"/>
              </a:lnSpc>
            </a:pPr>
            <a:endParaRPr lang="en-US" sz="2400" dirty="0">
              <a:highlight>
                <a:srgbClr val="FFFF00"/>
              </a:highlight>
            </a:endParaRPr>
          </a:p>
          <a:p>
            <a:pPr>
              <a:lnSpc>
                <a:spcPct val="125000"/>
              </a:lnSpc>
            </a:pPr>
            <a:endParaRPr lang="en-US" sz="2400" dirty="0">
              <a:highlight>
                <a:srgbClr val="FFFF00"/>
              </a:highlight>
            </a:endParaRPr>
          </a:p>
          <a:p>
            <a:pPr>
              <a:lnSpc>
                <a:spcPct val="125000"/>
              </a:lnSpc>
            </a:pPr>
            <a:r>
              <a:rPr lang="en-US" sz="2400" dirty="0"/>
              <a:t>§ 987. </a:t>
            </a:r>
            <a:r>
              <a:rPr lang="en-US" sz="2400" b="1" dirty="0">
                <a:highlight>
                  <a:srgbClr val="FFFF00"/>
                </a:highlight>
              </a:rPr>
              <a:t>CANNABIS BUSINESS DEVELOPMENT FUND</a:t>
            </a:r>
          </a:p>
          <a:p>
            <a:pPr>
              <a:lnSpc>
                <a:spcPct val="125000"/>
              </a:lnSpc>
            </a:pPr>
            <a:endParaRPr lang="en-US" sz="2400" dirty="0">
              <a:highlight>
                <a:srgbClr val="FFFF00"/>
              </a:highlight>
            </a:endParaRPr>
          </a:p>
        </p:txBody>
      </p:sp>
    </p:spTree>
    <p:extLst>
      <p:ext uri="{BB962C8B-B14F-4D97-AF65-F5344CB8AC3E}">
        <p14:creationId xmlns:p14="http://schemas.microsoft.com/office/powerpoint/2010/main" val="1328793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D3FFAC-611C-D447-B471-8B7AE4582A6F}"/>
              </a:ext>
            </a:extLst>
          </p:cNvPr>
          <p:cNvSpPr/>
          <p:nvPr/>
        </p:nvSpPr>
        <p:spPr>
          <a:xfrm>
            <a:off x="0" y="364"/>
            <a:ext cx="12188825" cy="700278"/>
          </a:xfrm>
          <a:prstGeom prst="rect">
            <a:avLst/>
          </a:prstGeom>
          <a:gradFill>
            <a:gsLst>
              <a:gs pos="14000">
                <a:schemeClr val="tx1"/>
              </a:gs>
              <a:gs pos="99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lide Number Placeholder 61">
            <a:extLst>
              <a:ext uri="{FF2B5EF4-FFF2-40B4-BE49-F238E27FC236}">
                <a16:creationId xmlns:a16="http://schemas.microsoft.com/office/drawing/2014/main" id="{FE30788B-F039-984E-95C8-05C7FB867888}"/>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tx1"/>
                </a:solidFill>
              </a:rPr>
              <a:t>23</a:t>
            </a:fld>
            <a:endParaRPr lang="en-US" sz="1400">
              <a:solidFill>
                <a:schemeClr val="tx1"/>
              </a:solidFill>
            </a:endParaRPr>
          </a:p>
        </p:txBody>
      </p:sp>
      <p:sp>
        <p:nvSpPr>
          <p:cNvPr id="9" name="TextBox 8">
            <a:extLst>
              <a:ext uri="{FF2B5EF4-FFF2-40B4-BE49-F238E27FC236}">
                <a16:creationId xmlns:a16="http://schemas.microsoft.com/office/drawing/2014/main" id="{2594A77E-5985-6A79-60F5-68F67893C196}"/>
              </a:ext>
            </a:extLst>
          </p:cNvPr>
          <p:cNvSpPr txBox="1"/>
          <p:nvPr/>
        </p:nvSpPr>
        <p:spPr>
          <a:xfrm>
            <a:off x="233708" y="40319"/>
            <a:ext cx="6429740" cy="523092"/>
          </a:xfrm>
          <a:prstGeom prst="rect">
            <a:avLst/>
          </a:prstGeom>
          <a:noFill/>
        </p:spPr>
        <p:txBody>
          <a:bodyPr wrap="square" rtlCol="0">
            <a:spAutoFit/>
          </a:bodyPr>
          <a:lstStyle/>
          <a:p>
            <a:r>
              <a:rPr lang="en-US" sz="2800" b="1" dirty="0">
                <a:solidFill>
                  <a:schemeClr val="bg1"/>
                </a:solidFill>
              </a:rPr>
              <a:t>Market Structure</a:t>
            </a:r>
            <a:endParaRPr lang="en-US" sz="2799" b="1" dirty="0">
              <a:solidFill>
                <a:schemeClr val="bg1"/>
              </a:solidFill>
            </a:endParaRPr>
          </a:p>
        </p:txBody>
      </p:sp>
      <p:pic>
        <p:nvPicPr>
          <p:cNvPr id="1026" name="Picture 2">
            <a:extLst>
              <a:ext uri="{FF2B5EF4-FFF2-40B4-BE49-F238E27FC236}">
                <a16:creationId xmlns:a16="http://schemas.microsoft.com/office/drawing/2014/main" id="{C8BBD236-8ABB-307C-E18A-CE55E752D6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230" y="945931"/>
            <a:ext cx="10438364" cy="5871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666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D3FFAC-611C-D447-B471-8B7AE4582A6F}"/>
              </a:ext>
            </a:extLst>
          </p:cNvPr>
          <p:cNvSpPr/>
          <p:nvPr/>
        </p:nvSpPr>
        <p:spPr>
          <a:xfrm>
            <a:off x="0" y="364"/>
            <a:ext cx="12188825" cy="700278"/>
          </a:xfrm>
          <a:prstGeom prst="rect">
            <a:avLst/>
          </a:prstGeom>
          <a:gradFill>
            <a:gsLst>
              <a:gs pos="14000">
                <a:schemeClr val="tx1"/>
              </a:gs>
              <a:gs pos="99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lide Number Placeholder 61">
            <a:extLst>
              <a:ext uri="{FF2B5EF4-FFF2-40B4-BE49-F238E27FC236}">
                <a16:creationId xmlns:a16="http://schemas.microsoft.com/office/drawing/2014/main" id="{FE30788B-F039-984E-95C8-05C7FB867888}"/>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tx1"/>
                </a:solidFill>
              </a:rPr>
              <a:t>24</a:t>
            </a:fld>
            <a:endParaRPr lang="en-US" sz="1400">
              <a:solidFill>
                <a:schemeClr val="tx1"/>
              </a:solidFill>
            </a:endParaRPr>
          </a:p>
        </p:txBody>
      </p:sp>
      <p:sp>
        <p:nvSpPr>
          <p:cNvPr id="9" name="TextBox 8">
            <a:extLst>
              <a:ext uri="{FF2B5EF4-FFF2-40B4-BE49-F238E27FC236}">
                <a16:creationId xmlns:a16="http://schemas.microsoft.com/office/drawing/2014/main" id="{2594A77E-5985-6A79-60F5-68F67893C196}"/>
              </a:ext>
            </a:extLst>
          </p:cNvPr>
          <p:cNvSpPr txBox="1"/>
          <p:nvPr/>
        </p:nvSpPr>
        <p:spPr>
          <a:xfrm>
            <a:off x="233708" y="40319"/>
            <a:ext cx="6429740" cy="523092"/>
          </a:xfrm>
          <a:prstGeom prst="rect">
            <a:avLst/>
          </a:prstGeom>
          <a:noFill/>
        </p:spPr>
        <p:txBody>
          <a:bodyPr wrap="square" rtlCol="0">
            <a:spAutoFit/>
          </a:bodyPr>
          <a:lstStyle/>
          <a:p>
            <a:r>
              <a:rPr lang="en-US" sz="2800" b="1" dirty="0">
                <a:solidFill>
                  <a:schemeClr val="bg1"/>
                </a:solidFill>
              </a:rPr>
              <a:t>Market Structure</a:t>
            </a:r>
            <a:endParaRPr lang="en-US" sz="2799" b="1" dirty="0">
              <a:solidFill>
                <a:schemeClr val="bg1"/>
              </a:solidFill>
            </a:endParaRPr>
          </a:p>
        </p:txBody>
      </p:sp>
      <p:pic>
        <p:nvPicPr>
          <p:cNvPr id="3" name="Picture 2">
            <a:extLst>
              <a:ext uri="{FF2B5EF4-FFF2-40B4-BE49-F238E27FC236}">
                <a16:creationId xmlns:a16="http://schemas.microsoft.com/office/drawing/2014/main" id="{9BB38295-0FBE-88F1-BC6A-CC529FB7E355}"/>
              </a:ext>
            </a:extLst>
          </p:cNvPr>
          <p:cNvPicPr>
            <a:picLocks noChangeAspect="1"/>
          </p:cNvPicPr>
          <p:nvPr/>
        </p:nvPicPr>
        <p:blipFill>
          <a:blip r:embed="rId3"/>
          <a:stretch>
            <a:fillRect/>
          </a:stretch>
        </p:blipFill>
        <p:spPr>
          <a:xfrm>
            <a:off x="1238831" y="740597"/>
            <a:ext cx="9711161" cy="5504386"/>
          </a:xfrm>
          <a:prstGeom prst="rect">
            <a:avLst/>
          </a:prstGeom>
        </p:spPr>
      </p:pic>
    </p:spTree>
    <p:extLst>
      <p:ext uri="{BB962C8B-B14F-4D97-AF65-F5344CB8AC3E}">
        <p14:creationId xmlns:p14="http://schemas.microsoft.com/office/powerpoint/2010/main" val="28656103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D3FFAC-611C-D447-B471-8B7AE4582A6F}"/>
              </a:ext>
            </a:extLst>
          </p:cNvPr>
          <p:cNvSpPr/>
          <p:nvPr/>
        </p:nvSpPr>
        <p:spPr>
          <a:xfrm>
            <a:off x="0" y="364"/>
            <a:ext cx="12188825" cy="700278"/>
          </a:xfrm>
          <a:prstGeom prst="rect">
            <a:avLst/>
          </a:prstGeom>
          <a:gradFill>
            <a:gsLst>
              <a:gs pos="14000">
                <a:schemeClr val="tx1"/>
              </a:gs>
              <a:gs pos="99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lide Number Placeholder 61">
            <a:extLst>
              <a:ext uri="{FF2B5EF4-FFF2-40B4-BE49-F238E27FC236}">
                <a16:creationId xmlns:a16="http://schemas.microsoft.com/office/drawing/2014/main" id="{FE30788B-F039-984E-95C8-05C7FB867888}"/>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tx1"/>
                </a:solidFill>
              </a:rPr>
              <a:t>25</a:t>
            </a:fld>
            <a:endParaRPr lang="en-US" sz="1400">
              <a:solidFill>
                <a:schemeClr val="tx1"/>
              </a:solidFill>
            </a:endParaRPr>
          </a:p>
        </p:txBody>
      </p:sp>
      <p:sp>
        <p:nvSpPr>
          <p:cNvPr id="9" name="TextBox 8">
            <a:extLst>
              <a:ext uri="{FF2B5EF4-FFF2-40B4-BE49-F238E27FC236}">
                <a16:creationId xmlns:a16="http://schemas.microsoft.com/office/drawing/2014/main" id="{2594A77E-5985-6A79-60F5-68F67893C196}"/>
              </a:ext>
            </a:extLst>
          </p:cNvPr>
          <p:cNvSpPr txBox="1"/>
          <p:nvPr/>
        </p:nvSpPr>
        <p:spPr>
          <a:xfrm>
            <a:off x="233708" y="40319"/>
            <a:ext cx="6429740" cy="523092"/>
          </a:xfrm>
          <a:prstGeom prst="rect">
            <a:avLst/>
          </a:prstGeom>
          <a:noFill/>
        </p:spPr>
        <p:txBody>
          <a:bodyPr wrap="square" rtlCol="0">
            <a:spAutoFit/>
          </a:bodyPr>
          <a:lstStyle/>
          <a:p>
            <a:r>
              <a:rPr lang="en-US" sz="2800" b="1" dirty="0">
                <a:solidFill>
                  <a:schemeClr val="bg1"/>
                </a:solidFill>
              </a:rPr>
              <a:t>Market Structure</a:t>
            </a:r>
            <a:endParaRPr lang="en-US" sz="2799" b="1" dirty="0">
              <a:solidFill>
                <a:schemeClr val="bg1"/>
              </a:solidFill>
            </a:endParaRPr>
          </a:p>
        </p:txBody>
      </p:sp>
      <p:pic>
        <p:nvPicPr>
          <p:cNvPr id="8" name="Picture 7">
            <a:extLst>
              <a:ext uri="{FF2B5EF4-FFF2-40B4-BE49-F238E27FC236}">
                <a16:creationId xmlns:a16="http://schemas.microsoft.com/office/drawing/2014/main" id="{8CE9E74D-53C5-A39E-CEC2-CB5D2B0D68B7}"/>
              </a:ext>
            </a:extLst>
          </p:cNvPr>
          <p:cNvPicPr>
            <a:picLocks noChangeAspect="1"/>
          </p:cNvPicPr>
          <p:nvPr/>
        </p:nvPicPr>
        <p:blipFill>
          <a:blip r:embed="rId3"/>
          <a:stretch>
            <a:fillRect/>
          </a:stretch>
        </p:blipFill>
        <p:spPr>
          <a:xfrm>
            <a:off x="1085993" y="995229"/>
            <a:ext cx="10016837" cy="5360361"/>
          </a:xfrm>
          <a:prstGeom prst="rect">
            <a:avLst/>
          </a:prstGeom>
        </p:spPr>
      </p:pic>
    </p:spTree>
    <p:extLst>
      <p:ext uri="{BB962C8B-B14F-4D97-AF65-F5344CB8AC3E}">
        <p14:creationId xmlns:p14="http://schemas.microsoft.com/office/powerpoint/2010/main" val="17307399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D3FFAC-611C-D447-B471-8B7AE4582A6F}"/>
              </a:ext>
            </a:extLst>
          </p:cNvPr>
          <p:cNvSpPr/>
          <p:nvPr/>
        </p:nvSpPr>
        <p:spPr>
          <a:xfrm>
            <a:off x="0" y="364"/>
            <a:ext cx="12188825" cy="700278"/>
          </a:xfrm>
          <a:prstGeom prst="rect">
            <a:avLst/>
          </a:prstGeom>
          <a:gradFill>
            <a:gsLst>
              <a:gs pos="14000">
                <a:schemeClr val="tx1"/>
              </a:gs>
              <a:gs pos="99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lide Number Placeholder 61">
            <a:extLst>
              <a:ext uri="{FF2B5EF4-FFF2-40B4-BE49-F238E27FC236}">
                <a16:creationId xmlns:a16="http://schemas.microsoft.com/office/drawing/2014/main" id="{FE30788B-F039-984E-95C8-05C7FB867888}"/>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tx1"/>
                </a:solidFill>
              </a:rPr>
              <a:t>26</a:t>
            </a:fld>
            <a:endParaRPr lang="en-US" sz="1400">
              <a:solidFill>
                <a:schemeClr val="tx1"/>
              </a:solidFill>
            </a:endParaRPr>
          </a:p>
        </p:txBody>
      </p:sp>
      <p:sp>
        <p:nvSpPr>
          <p:cNvPr id="9" name="TextBox 8">
            <a:extLst>
              <a:ext uri="{FF2B5EF4-FFF2-40B4-BE49-F238E27FC236}">
                <a16:creationId xmlns:a16="http://schemas.microsoft.com/office/drawing/2014/main" id="{2594A77E-5985-6A79-60F5-68F67893C196}"/>
              </a:ext>
            </a:extLst>
          </p:cNvPr>
          <p:cNvSpPr txBox="1"/>
          <p:nvPr/>
        </p:nvSpPr>
        <p:spPr>
          <a:xfrm>
            <a:off x="233708" y="40319"/>
            <a:ext cx="6429740" cy="523092"/>
          </a:xfrm>
          <a:prstGeom prst="rect">
            <a:avLst/>
          </a:prstGeom>
          <a:noFill/>
        </p:spPr>
        <p:txBody>
          <a:bodyPr wrap="square" rtlCol="0">
            <a:spAutoFit/>
          </a:bodyPr>
          <a:lstStyle/>
          <a:p>
            <a:r>
              <a:rPr lang="en-US" sz="2800" b="1" dirty="0">
                <a:solidFill>
                  <a:schemeClr val="bg1"/>
                </a:solidFill>
              </a:rPr>
              <a:t>Market Structure</a:t>
            </a:r>
            <a:endParaRPr lang="en-US" sz="2799" b="1" dirty="0">
              <a:solidFill>
                <a:schemeClr val="bg1"/>
              </a:solidFill>
            </a:endParaRPr>
          </a:p>
        </p:txBody>
      </p:sp>
      <p:pic>
        <p:nvPicPr>
          <p:cNvPr id="3" name="Picture 2">
            <a:extLst>
              <a:ext uri="{FF2B5EF4-FFF2-40B4-BE49-F238E27FC236}">
                <a16:creationId xmlns:a16="http://schemas.microsoft.com/office/drawing/2014/main" id="{AAB72FF8-0AF0-A1F7-E147-12E40787DD9E}"/>
              </a:ext>
            </a:extLst>
          </p:cNvPr>
          <p:cNvPicPr>
            <a:picLocks noChangeAspect="1"/>
          </p:cNvPicPr>
          <p:nvPr/>
        </p:nvPicPr>
        <p:blipFill>
          <a:blip r:embed="rId3"/>
          <a:stretch>
            <a:fillRect/>
          </a:stretch>
        </p:blipFill>
        <p:spPr>
          <a:xfrm>
            <a:off x="865734" y="1136575"/>
            <a:ext cx="4979366" cy="5219015"/>
          </a:xfrm>
          <a:prstGeom prst="rect">
            <a:avLst/>
          </a:prstGeom>
        </p:spPr>
      </p:pic>
      <p:sp>
        <p:nvSpPr>
          <p:cNvPr id="4" name="TextBox 3">
            <a:extLst>
              <a:ext uri="{FF2B5EF4-FFF2-40B4-BE49-F238E27FC236}">
                <a16:creationId xmlns:a16="http://schemas.microsoft.com/office/drawing/2014/main" id="{E139DAB0-A457-769E-B01C-E44310BA8841}"/>
              </a:ext>
            </a:extLst>
          </p:cNvPr>
          <p:cNvSpPr txBox="1"/>
          <p:nvPr/>
        </p:nvSpPr>
        <p:spPr>
          <a:xfrm>
            <a:off x="6619299" y="1632243"/>
            <a:ext cx="5166487" cy="4524315"/>
          </a:xfrm>
          <a:prstGeom prst="rect">
            <a:avLst/>
          </a:prstGeom>
          <a:noFill/>
        </p:spPr>
        <p:txBody>
          <a:bodyPr wrap="square" rtlCol="0">
            <a:spAutoFit/>
          </a:bodyPr>
          <a:lstStyle/>
          <a:p>
            <a:r>
              <a:rPr lang="en-US" sz="2400" dirty="0"/>
              <a:t>Taxable Sales (Actual) </a:t>
            </a:r>
          </a:p>
          <a:p>
            <a:r>
              <a:rPr lang="en-US" sz="2400" dirty="0"/>
              <a:t>FY23 – 58.14 M </a:t>
            </a:r>
          </a:p>
          <a:p>
            <a:r>
              <a:rPr lang="en-US" sz="2400" dirty="0"/>
              <a:t>FY24 – 128.56 M</a:t>
            </a:r>
          </a:p>
          <a:p>
            <a:endParaRPr lang="en-US" sz="2400" dirty="0"/>
          </a:p>
          <a:p>
            <a:r>
              <a:rPr lang="en-US" sz="2400" dirty="0"/>
              <a:t>Taxes (Excise / Sales)</a:t>
            </a:r>
          </a:p>
          <a:p>
            <a:r>
              <a:rPr lang="en-US" sz="2400" dirty="0"/>
              <a:t>FY23 – 8.14M / 3.49M</a:t>
            </a:r>
          </a:p>
          <a:p>
            <a:r>
              <a:rPr lang="en-US" sz="2400" dirty="0"/>
              <a:t>FY24 – 17.99M / 7.71M</a:t>
            </a:r>
          </a:p>
          <a:p>
            <a:endParaRPr lang="en-US" sz="2400" dirty="0"/>
          </a:p>
          <a:p>
            <a:endParaRPr lang="en-US" sz="2400" dirty="0"/>
          </a:p>
          <a:p>
            <a:r>
              <a:rPr lang="en-US" sz="2400" dirty="0"/>
              <a:t>JFO Updated Forecast</a:t>
            </a:r>
          </a:p>
          <a:p>
            <a:r>
              <a:rPr lang="en-US" sz="2400" dirty="0"/>
              <a:t>FY25 – 158.57M</a:t>
            </a:r>
          </a:p>
          <a:p>
            <a:r>
              <a:rPr lang="en-US" sz="2400" dirty="0"/>
              <a:t>FY26 – 171.43M</a:t>
            </a:r>
          </a:p>
        </p:txBody>
      </p:sp>
    </p:spTree>
    <p:extLst>
      <p:ext uri="{BB962C8B-B14F-4D97-AF65-F5344CB8AC3E}">
        <p14:creationId xmlns:p14="http://schemas.microsoft.com/office/powerpoint/2010/main" val="2047438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D3FFAC-611C-D447-B471-8B7AE4582A6F}"/>
              </a:ext>
            </a:extLst>
          </p:cNvPr>
          <p:cNvSpPr/>
          <p:nvPr/>
        </p:nvSpPr>
        <p:spPr>
          <a:xfrm>
            <a:off x="0" y="364"/>
            <a:ext cx="12188825" cy="700278"/>
          </a:xfrm>
          <a:prstGeom prst="rect">
            <a:avLst/>
          </a:prstGeom>
          <a:gradFill>
            <a:gsLst>
              <a:gs pos="14000">
                <a:schemeClr val="tx1"/>
              </a:gs>
              <a:gs pos="99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lide Number Placeholder 61">
            <a:extLst>
              <a:ext uri="{FF2B5EF4-FFF2-40B4-BE49-F238E27FC236}">
                <a16:creationId xmlns:a16="http://schemas.microsoft.com/office/drawing/2014/main" id="{FE30788B-F039-984E-95C8-05C7FB867888}"/>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tx1"/>
                </a:solidFill>
              </a:rPr>
              <a:t>27</a:t>
            </a:fld>
            <a:endParaRPr lang="en-US" sz="1400">
              <a:solidFill>
                <a:schemeClr val="tx1"/>
              </a:solidFill>
            </a:endParaRPr>
          </a:p>
        </p:txBody>
      </p:sp>
      <p:sp>
        <p:nvSpPr>
          <p:cNvPr id="9" name="TextBox 8">
            <a:extLst>
              <a:ext uri="{FF2B5EF4-FFF2-40B4-BE49-F238E27FC236}">
                <a16:creationId xmlns:a16="http://schemas.microsoft.com/office/drawing/2014/main" id="{2594A77E-5985-6A79-60F5-68F67893C196}"/>
              </a:ext>
            </a:extLst>
          </p:cNvPr>
          <p:cNvSpPr txBox="1"/>
          <p:nvPr/>
        </p:nvSpPr>
        <p:spPr>
          <a:xfrm>
            <a:off x="233708" y="40319"/>
            <a:ext cx="6429740" cy="523092"/>
          </a:xfrm>
          <a:prstGeom prst="rect">
            <a:avLst/>
          </a:prstGeom>
          <a:noFill/>
        </p:spPr>
        <p:txBody>
          <a:bodyPr wrap="square" rtlCol="0">
            <a:spAutoFit/>
          </a:bodyPr>
          <a:lstStyle/>
          <a:p>
            <a:r>
              <a:rPr lang="en-US" sz="2800" b="1" dirty="0">
                <a:solidFill>
                  <a:schemeClr val="bg1"/>
                </a:solidFill>
              </a:rPr>
              <a:t>Market Structure</a:t>
            </a:r>
            <a:endParaRPr lang="en-US" sz="2799" b="1" dirty="0">
              <a:solidFill>
                <a:schemeClr val="bg1"/>
              </a:solidFill>
            </a:endParaRPr>
          </a:p>
        </p:txBody>
      </p:sp>
      <p:sp>
        <p:nvSpPr>
          <p:cNvPr id="10" name="TextBox 9">
            <a:extLst>
              <a:ext uri="{FF2B5EF4-FFF2-40B4-BE49-F238E27FC236}">
                <a16:creationId xmlns:a16="http://schemas.microsoft.com/office/drawing/2014/main" id="{975C0C89-D826-8D50-AF64-A568837AB278}"/>
              </a:ext>
            </a:extLst>
          </p:cNvPr>
          <p:cNvSpPr txBox="1"/>
          <p:nvPr/>
        </p:nvSpPr>
        <p:spPr>
          <a:xfrm>
            <a:off x="311728" y="1066588"/>
            <a:ext cx="11180618" cy="1815882"/>
          </a:xfrm>
          <a:prstGeom prst="rect">
            <a:avLst/>
          </a:prstGeom>
          <a:noFill/>
        </p:spPr>
        <p:txBody>
          <a:bodyPr wrap="square" rtlCol="0">
            <a:spAutoFit/>
          </a:bodyPr>
          <a:lstStyle/>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r>
              <a:rPr lang="en-US" sz="1600" b="1" dirty="0"/>
              <a:t> </a:t>
            </a:r>
          </a:p>
        </p:txBody>
      </p:sp>
      <p:pic>
        <p:nvPicPr>
          <p:cNvPr id="8" name="Picture 7">
            <a:extLst>
              <a:ext uri="{FF2B5EF4-FFF2-40B4-BE49-F238E27FC236}">
                <a16:creationId xmlns:a16="http://schemas.microsoft.com/office/drawing/2014/main" id="{23D47ACA-F17F-F597-D03F-0B48DC7597A6}"/>
              </a:ext>
            </a:extLst>
          </p:cNvPr>
          <p:cNvPicPr>
            <a:picLocks noChangeAspect="1"/>
          </p:cNvPicPr>
          <p:nvPr/>
        </p:nvPicPr>
        <p:blipFill>
          <a:blip r:embed="rId3"/>
          <a:stretch>
            <a:fillRect/>
          </a:stretch>
        </p:blipFill>
        <p:spPr>
          <a:xfrm>
            <a:off x="157943" y="1344443"/>
            <a:ext cx="11488188" cy="1901188"/>
          </a:xfrm>
          <a:prstGeom prst="rect">
            <a:avLst/>
          </a:prstGeom>
        </p:spPr>
      </p:pic>
      <p:pic>
        <p:nvPicPr>
          <p:cNvPr id="12" name="Picture 11">
            <a:extLst>
              <a:ext uri="{FF2B5EF4-FFF2-40B4-BE49-F238E27FC236}">
                <a16:creationId xmlns:a16="http://schemas.microsoft.com/office/drawing/2014/main" id="{D3C4B0CA-C1A6-3ADF-EA01-4E20CC6E6ACD}"/>
              </a:ext>
            </a:extLst>
          </p:cNvPr>
          <p:cNvPicPr>
            <a:picLocks noChangeAspect="1"/>
          </p:cNvPicPr>
          <p:nvPr/>
        </p:nvPicPr>
        <p:blipFill>
          <a:blip r:embed="rId4"/>
          <a:stretch>
            <a:fillRect/>
          </a:stretch>
        </p:blipFill>
        <p:spPr>
          <a:xfrm>
            <a:off x="2701721" y="3612370"/>
            <a:ext cx="6785382" cy="3132371"/>
          </a:xfrm>
          <a:prstGeom prst="rect">
            <a:avLst/>
          </a:prstGeom>
        </p:spPr>
      </p:pic>
    </p:spTree>
    <p:extLst>
      <p:ext uri="{BB962C8B-B14F-4D97-AF65-F5344CB8AC3E}">
        <p14:creationId xmlns:p14="http://schemas.microsoft.com/office/powerpoint/2010/main" val="4043659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D3FFAC-611C-D447-B471-8B7AE4582A6F}"/>
              </a:ext>
            </a:extLst>
          </p:cNvPr>
          <p:cNvSpPr/>
          <p:nvPr/>
        </p:nvSpPr>
        <p:spPr>
          <a:xfrm>
            <a:off x="0" y="364"/>
            <a:ext cx="12188825" cy="700278"/>
          </a:xfrm>
          <a:prstGeom prst="rect">
            <a:avLst/>
          </a:prstGeom>
          <a:gradFill>
            <a:gsLst>
              <a:gs pos="14000">
                <a:schemeClr val="tx1"/>
              </a:gs>
              <a:gs pos="99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lide Number Placeholder 61">
            <a:extLst>
              <a:ext uri="{FF2B5EF4-FFF2-40B4-BE49-F238E27FC236}">
                <a16:creationId xmlns:a16="http://schemas.microsoft.com/office/drawing/2014/main" id="{FE30788B-F039-984E-95C8-05C7FB867888}"/>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tx1"/>
                </a:solidFill>
              </a:rPr>
              <a:t>28</a:t>
            </a:fld>
            <a:endParaRPr lang="en-US" sz="1400">
              <a:solidFill>
                <a:schemeClr val="tx1"/>
              </a:solidFill>
            </a:endParaRPr>
          </a:p>
        </p:txBody>
      </p:sp>
      <p:sp>
        <p:nvSpPr>
          <p:cNvPr id="9" name="TextBox 8">
            <a:extLst>
              <a:ext uri="{FF2B5EF4-FFF2-40B4-BE49-F238E27FC236}">
                <a16:creationId xmlns:a16="http://schemas.microsoft.com/office/drawing/2014/main" id="{2594A77E-5985-6A79-60F5-68F67893C196}"/>
              </a:ext>
            </a:extLst>
          </p:cNvPr>
          <p:cNvSpPr txBox="1"/>
          <p:nvPr/>
        </p:nvSpPr>
        <p:spPr>
          <a:xfrm>
            <a:off x="233708" y="40319"/>
            <a:ext cx="6429740" cy="523092"/>
          </a:xfrm>
          <a:prstGeom prst="rect">
            <a:avLst/>
          </a:prstGeom>
          <a:noFill/>
        </p:spPr>
        <p:txBody>
          <a:bodyPr wrap="square" rtlCol="0">
            <a:spAutoFit/>
          </a:bodyPr>
          <a:lstStyle/>
          <a:p>
            <a:r>
              <a:rPr lang="en-US" sz="2800" b="1" dirty="0">
                <a:solidFill>
                  <a:schemeClr val="bg1"/>
                </a:solidFill>
              </a:rPr>
              <a:t>Market Structure</a:t>
            </a:r>
            <a:endParaRPr lang="en-US" sz="2799" b="1" dirty="0">
              <a:solidFill>
                <a:schemeClr val="bg1"/>
              </a:solidFill>
            </a:endParaRPr>
          </a:p>
        </p:txBody>
      </p:sp>
      <p:sp>
        <p:nvSpPr>
          <p:cNvPr id="10" name="TextBox 9">
            <a:extLst>
              <a:ext uri="{FF2B5EF4-FFF2-40B4-BE49-F238E27FC236}">
                <a16:creationId xmlns:a16="http://schemas.microsoft.com/office/drawing/2014/main" id="{975C0C89-D826-8D50-AF64-A568837AB278}"/>
              </a:ext>
            </a:extLst>
          </p:cNvPr>
          <p:cNvSpPr txBox="1"/>
          <p:nvPr/>
        </p:nvSpPr>
        <p:spPr>
          <a:xfrm>
            <a:off x="197704" y="1101814"/>
            <a:ext cx="11614683" cy="1077218"/>
          </a:xfrm>
          <a:prstGeom prst="rect">
            <a:avLst/>
          </a:prstGeom>
          <a:noFill/>
        </p:spPr>
        <p:txBody>
          <a:bodyPr wrap="square" rtlCol="0">
            <a:spAutoFit/>
          </a:bodyPr>
          <a:lstStyle/>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r>
              <a:rPr lang="en-US" sz="1600" b="1" dirty="0"/>
              <a:t> </a:t>
            </a:r>
          </a:p>
        </p:txBody>
      </p:sp>
      <p:pic>
        <p:nvPicPr>
          <p:cNvPr id="4" name="Picture 3">
            <a:extLst>
              <a:ext uri="{FF2B5EF4-FFF2-40B4-BE49-F238E27FC236}">
                <a16:creationId xmlns:a16="http://schemas.microsoft.com/office/drawing/2014/main" id="{5F2818C8-A766-95E7-D2E0-E34E7CA80BA9}"/>
              </a:ext>
            </a:extLst>
          </p:cNvPr>
          <p:cNvPicPr>
            <a:picLocks noChangeAspect="1"/>
          </p:cNvPicPr>
          <p:nvPr/>
        </p:nvPicPr>
        <p:blipFill>
          <a:blip r:embed="rId3"/>
          <a:stretch>
            <a:fillRect/>
          </a:stretch>
        </p:blipFill>
        <p:spPr>
          <a:xfrm>
            <a:off x="1948159" y="3429000"/>
            <a:ext cx="6416596" cy="3391194"/>
          </a:xfrm>
          <a:prstGeom prst="rect">
            <a:avLst/>
          </a:prstGeom>
        </p:spPr>
      </p:pic>
      <p:pic>
        <p:nvPicPr>
          <p:cNvPr id="6" name="Picture 5">
            <a:extLst>
              <a:ext uri="{FF2B5EF4-FFF2-40B4-BE49-F238E27FC236}">
                <a16:creationId xmlns:a16="http://schemas.microsoft.com/office/drawing/2014/main" id="{F5466077-961C-D432-5FD1-6D892BC076B0}"/>
              </a:ext>
            </a:extLst>
          </p:cNvPr>
          <p:cNvPicPr>
            <a:picLocks noChangeAspect="1"/>
          </p:cNvPicPr>
          <p:nvPr/>
        </p:nvPicPr>
        <p:blipFill>
          <a:blip r:embed="rId4"/>
          <a:stretch>
            <a:fillRect/>
          </a:stretch>
        </p:blipFill>
        <p:spPr>
          <a:xfrm>
            <a:off x="1824852" y="863680"/>
            <a:ext cx="6447079" cy="2491956"/>
          </a:xfrm>
          <a:prstGeom prst="rect">
            <a:avLst/>
          </a:prstGeom>
        </p:spPr>
      </p:pic>
    </p:spTree>
    <p:extLst>
      <p:ext uri="{BB962C8B-B14F-4D97-AF65-F5344CB8AC3E}">
        <p14:creationId xmlns:p14="http://schemas.microsoft.com/office/powerpoint/2010/main" val="1440505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D3FFAC-611C-D447-B471-8B7AE4582A6F}"/>
              </a:ext>
            </a:extLst>
          </p:cNvPr>
          <p:cNvSpPr/>
          <p:nvPr/>
        </p:nvSpPr>
        <p:spPr>
          <a:xfrm>
            <a:off x="0" y="364"/>
            <a:ext cx="12188825" cy="700278"/>
          </a:xfrm>
          <a:prstGeom prst="rect">
            <a:avLst/>
          </a:prstGeom>
          <a:gradFill>
            <a:gsLst>
              <a:gs pos="14000">
                <a:schemeClr val="tx1"/>
              </a:gs>
              <a:gs pos="99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lide Number Placeholder 61">
            <a:extLst>
              <a:ext uri="{FF2B5EF4-FFF2-40B4-BE49-F238E27FC236}">
                <a16:creationId xmlns:a16="http://schemas.microsoft.com/office/drawing/2014/main" id="{FE30788B-F039-984E-95C8-05C7FB867888}"/>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tx1"/>
                </a:solidFill>
              </a:rPr>
              <a:t>29</a:t>
            </a:fld>
            <a:endParaRPr lang="en-US" sz="1400">
              <a:solidFill>
                <a:schemeClr val="tx1"/>
              </a:solidFill>
            </a:endParaRPr>
          </a:p>
        </p:txBody>
      </p:sp>
      <p:sp>
        <p:nvSpPr>
          <p:cNvPr id="9" name="TextBox 8">
            <a:extLst>
              <a:ext uri="{FF2B5EF4-FFF2-40B4-BE49-F238E27FC236}">
                <a16:creationId xmlns:a16="http://schemas.microsoft.com/office/drawing/2014/main" id="{2594A77E-5985-6A79-60F5-68F67893C196}"/>
              </a:ext>
            </a:extLst>
          </p:cNvPr>
          <p:cNvSpPr txBox="1"/>
          <p:nvPr/>
        </p:nvSpPr>
        <p:spPr>
          <a:xfrm>
            <a:off x="233708" y="40319"/>
            <a:ext cx="6429740" cy="523092"/>
          </a:xfrm>
          <a:prstGeom prst="rect">
            <a:avLst/>
          </a:prstGeom>
          <a:noFill/>
        </p:spPr>
        <p:txBody>
          <a:bodyPr wrap="square" rtlCol="0">
            <a:spAutoFit/>
          </a:bodyPr>
          <a:lstStyle/>
          <a:p>
            <a:r>
              <a:rPr lang="en-US" sz="2800" b="1" dirty="0">
                <a:solidFill>
                  <a:schemeClr val="bg1"/>
                </a:solidFill>
              </a:rPr>
              <a:t>Market Structure</a:t>
            </a:r>
            <a:endParaRPr lang="en-US" sz="2799" b="1" dirty="0">
              <a:solidFill>
                <a:schemeClr val="bg1"/>
              </a:solidFill>
            </a:endParaRPr>
          </a:p>
        </p:txBody>
      </p:sp>
      <p:sp>
        <p:nvSpPr>
          <p:cNvPr id="10" name="TextBox 9">
            <a:extLst>
              <a:ext uri="{FF2B5EF4-FFF2-40B4-BE49-F238E27FC236}">
                <a16:creationId xmlns:a16="http://schemas.microsoft.com/office/drawing/2014/main" id="{975C0C89-D826-8D50-AF64-A568837AB278}"/>
              </a:ext>
            </a:extLst>
          </p:cNvPr>
          <p:cNvSpPr txBox="1"/>
          <p:nvPr/>
        </p:nvSpPr>
        <p:spPr>
          <a:xfrm>
            <a:off x="197704" y="1101814"/>
            <a:ext cx="11614683" cy="1077218"/>
          </a:xfrm>
          <a:prstGeom prst="rect">
            <a:avLst/>
          </a:prstGeom>
          <a:noFill/>
        </p:spPr>
        <p:txBody>
          <a:bodyPr wrap="square" rtlCol="0">
            <a:spAutoFit/>
          </a:bodyPr>
          <a:lstStyle/>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r>
              <a:rPr lang="en-US" sz="1600" b="1" dirty="0"/>
              <a:t> </a:t>
            </a:r>
          </a:p>
        </p:txBody>
      </p:sp>
      <p:pic>
        <p:nvPicPr>
          <p:cNvPr id="3" name="Picture 2">
            <a:extLst>
              <a:ext uri="{FF2B5EF4-FFF2-40B4-BE49-F238E27FC236}">
                <a16:creationId xmlns:a16="http://schemas.microsoft.com/office/drawing/2014/main" id="{F91DB1DF-293F-FC9A-A5A2-DAC6C9DAFF12}"/>
              </a:ext>
            </a:extLst>
          </p:cNvPr>
          <p:cNvPicPr>
            <a:picLocks noChangeAspect="1"/>
          </p:cNvPicPr>
          <p:nvPr/>
        </p:nvPicPr>
        <p:blipFill>
          <a:blip r:embed="rId3"/>
          <a:stretch>
            <a:fillRect/>
          </a:stretch>
        </p:blipFill>
        <p:spPr>
          <a:xfrm>
            <a:off x="8079287" y="1268948"/>
            <a:ext cx="3444657" cy="5269157"/>
          </a:xfrm>
          <a:prstGeom prst="rect">
            <a:avLst/>
          </a:prstGeom>
        </p:spPr>
      </p:pic>
      <p:pic>
        <p:nvPicPr>
          <p:cNvPr id="12" name="Picture 11">
            <a:extLst>
              <a:ext uri="{FF2B5EF4-FFF2-40B4-BE49-F238E27FC236}">
                <a16:creationId xmlns:a16="http://schemas.microsoft.com/office/drawing/2014/main" id="{06A142C6-62D2-D85E-313F-45B389DF4F1A}"/>
              </a:ext>
            </a:extLst>
          </p:cNvPr>
          <p:cNvPicPr>
            <a:picLocks noChangeAspect="1"/>
          </p:cNvPicPr>
          <p:nvPr/>
        </p:nvPicPr>
        <p:blipFill>
          <a:blip r:embed="rId4"/>
          <a:stretch>
            <a:fillRect/>
          </a:stretch>
        </p:blipFill>
        <p:spPr>
          <a:xfrm>
            <a:off x="44341" y="873315"/>
            <a:ext cx="7568963" cy="4598300"/>
          </a:xfrm>
          <a:prstGeom prst="rect">
            <a:avLst/>
          </a:prstGeom>
        </p:spPr>
      </p:pic>
    </p:spTree>
    <p:extLst>
      <p:ext uri="{BB962C8B-B14F-4D97-AF65-F5344CB8AC3E}">
        <p14:creationId xmlns:p14="http://schemas.microsoft.com/office/powerpoint/2010/main" val="797683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F706BC-4560-D944-829C-03D7F8DB895C}"/>
              </a:ext>
            </a:extLst>
          </p:cNvPr>
          <p:cNvPicPr>
            <a:picLocks noChangeAspect="1"/>
          </p:cNvPicPr>
          <p:nvPr/>
        </p:nvPicPr>
        <p:blipFill>
          <a:blip r:embed="rId3"/>
          <a:stretch>
            <a:fillRect/>
          </a:stretch>
        </p:blipFill>
        <p:spPr>
          <a:xfrm>
            <a:off x="-9763" y="0"/>
            <a:ext cx="12188825" cy="6856214"/>
          </a:xfrm>
          <a:prstGeom prst="rect">
            <a:avLst/>
          </a:prstGeom>
        </p:spPr>
      </p:pic>
      <p:sp>
        <p:nvSpPr>
          <p:cNvPr id="24" name="TextBox 23">
            <a:extLst>
              <a:ext uri="{FF2B5EF4-FFF2-40B4-BE49-F238E27FC236}">
                <a16:creationId xmlns:a16="http://schemas.microsoft.com/office/drawing/2014/main" id="{26BEC701-0023-5945-AE13-F47AF8CEAD5E}"/>
              </a:ext>
            </a:extLst>
          </p:cNvPr>
          <p:cNvSpPr txBox="1"/>
          <p:nvPr/>
        </p:nvSpPr>
        <p:spPr>
          <a:xfrm>
            <a:off x="145915" y="1337090"/>
            <a:ext cx="11060121" cy="646331"/>
          </a:xfrm>
          <a:prstGeom prst="rect">
            <a:avLst/>
          </a:prstGeom>
          <a:noFill/>
        </p:spPr>
        <p:txBody>
          <a:bodyPr wrap="square" rtlCol="0">
            <a:spAutoFit/>
          </a:bodyPr>
          <a:lstStyle/>
          <a:p>
            <a:r>
              <a:rPr lang="en-US" sz="3600" b="1" dirty="0">
                <a:solidFill>
                  <a:schemeClr val="bg1"/>
                </a:solidFill>
              </a:rPr>
              <a:t>Review Act 166 (2024), Sec. 15a </a:t>
            </a:r>
          </a:p>
        </p:txBody>
      </p:sp>
      <p:cxnSp>
        <p:nvCxnSpPr>
          <p:cNvPr id="26" name="Straight Connector 25">
            <a:extLst>
              <a:ext uri="{FF2B5EF4-FFF2-40B4-BE49-F238E27FC236}">
                <a16:creationId xmlns:a16="http://schemas.microsoft.com/office/drawing/2014/main" id="{BC328568-86E3-1C4B-8F84-298525F3DBA5}"/>
              </a:ext>
            </a:extLst>
          </p:cNvPr>
          <p:cNvCxnSpPr>
            <a:cxnSpLocks/>
          </p:cNvCxnSpPr>
          <p:nvPr/>
        </p:nvCxnSpPr>
        <p:spPr>
          <a:xfrm>
            <a:off x="65716" y="1983421"/>
            <a:ext cx="8927291" cy="0"/>
          </a:xfrm>
          <a:prstGeom prst="line">
            <a:avLst/>
          </a:prstGeom>
          <a:solidFill>
            <a:srgbClr val="0C537C"/>
          </a:solidFill>
          <a:ln w="4445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8" name="Slide Number Placeholder 61">
            <a:extLst>
              <a:ext uri="{FF2B5EF4-FFF2-40B4-BE49-F238E27FC236}">
                <a16:creationId xmlns:a16="http://schemas.microsoft.com/office/drawing/2014/main" id="{B3247831-BE09-7D4B-A95D-991EDEB4C95F}"/>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bg1"/>
                </a:solidFill>
              </a:rPr>
              <a:t>3</a:t>
            </a:fld>
            <a:endParaRPr lang="en-US" sz="1400">
              <a:solidFill>
                <a:schemeClr val="bg1"/>
              </a:solidFill>
            </a:endParaRPr>
          </a:p>
        </p:txBody>
      </p:sp>
    </p:spTree>
    <p:extLst>
      <p:ext uri="{BB962C8B-B14F-4D97-AF65-F5344CB8AC3E}">
        <p14:creationId xmlns:p14="http://schemas.microsoft.com/office/powerpoint/2010/main" val="38022960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D3FFAC-611C-D447-B471-8B7AE4582A6F}"/>
              </a:ext>
            </a:extLst>
          </p:cNvPr>
          <p:cNvSpPr/>
          <p:nvPr/>
        </p:nvSpPr>
        <p:spPr>
          <a:xfrm>
            <a:off x="0" y="364"/>
            <a:ext cx="12188825" cy="700278"/>
          </a:xfrm>
          <a:prstGeom prst="rect">
            <a:avLst/>
          </a:prstGeom>
          <a:gradFill>
            <a:gsLst>
              <a:gs pos="14000">
                <a:schemeClr val="tx1"/>
              </a:gs>
              <a:gs pos="99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Slide Number Placeholder 61">
            <a:extLst>
              <a:ext uri="{FF2B5EF4-FFF2-40B4-BE49-F238E27FC236}">
                <a16:creationId xmlns:a16="http://schemas.microsoft.com/office/drawing/2014/main" id="{FE30788B-F039-984E-95C8-05C7FB867888}"/>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tx1"/>
                </a:solidFill>
              </a:rPr>
              <a:t>30</a:t>
            </a:fld>
            <a:endParaRPr lang="en-US" sz="1400">
              <a:solidFill>
                <a:schemeClr val="tx1"/>
              </a:solidFill>
            </a:endParaRPr>
          </a:p>
        </p:txBody>
      </p:sp>
      <p:sp>
        <p:nvSpPr>
          <p:cNvPr id="9" name="TextBox 8">
            <a:extLst>
              <a:ext uri="{FF2B5EF4-FFF2-40B4-BE49-F238E27FC236}">
                <a16:creationId xmlns:a16="http://schemas.microsoft.com/office/drawing/2014/main" id="{2594A77E-5985-6A79-60F5-68F67893C196}"/>
              </a:ext>
            </a:extLst>
          </p:cNvPr>
          <p:cNvSpPr txBox="1"/>
          <p:nvPr/>
        </p:nvSpPr>
        <p:spPr>
          <a:xfrm>
            <a:off x="233708" y="40319"/>
            <a:ext cx="6429740" cy="523092"/>
          </a:xfrm>
          <a:prstGeom prst="rect">
            <a:avLst/>
          </a:prstGeom>
          <a:noFill/>
        </p:spPr>
        <p:txBody>
          <a:bodyPr wrap="square" rtlCol="0">
            <a:spAutoFit/>
          </a:bodyPr>
          <a:lstStyle/>
          <a:p>
            <a:r>
              <a:rPr lang="en-US" sz="2800" b="1" dirty="0">
                <a:solidFill>
                  <a:schemeClr val="bg1"/>
                </a:solidFill>
              </a:rPr>
              <a:t>Market Structure</a:t>
            </a:r>
            <a:endParaRPr lang="en-US" sz="2799" b="1" dirty="0">
              <a:solidFill>
                <a:schemeClr val="bg1"/>
              </a:solidFill>
            </a:endParaRPr>
          </a:p>
        </p:txBody>
      </p:sp>
      <p:sp>
        <p:nvSpPr>
          <p:cNvPr id="10" name="TextBox 9">
            <a:extLst>
              <a:ext uri="{FF2B5EF4-FFF2-40B4-BE49-F238E27FC236}">
                <a16:creationId xmlns:a16="http://schemas.microsoft.com/office/drawing/2014/main" id="{975C0C89-D826-8D50-AF64-A568837AB278}"/>
              </a:ext>
            </a:extLst>
          </p:cNvPr>
          <p:cNvSpPr txBox="1"/>
          <p:nvPr/>
        </p:nvSpPr>
        <p:spPr>
          <a:xfrm>
            <a:off x="0" y="740597"/>
            <a:ext cx="11614683" cy="9618018"/>
          </a:xfrm>
          <a:prstGeom prst="rect">
            <a:avLst/>
          </a:prstGeom>
          <a:noFill/>
        </p:spPr>
        <p:txBody>
          <a:bodyPr wrap="square" rtlCol="0">
            <a:spAutoFit/>
          </a:bodyPr>
          <a:lstStyle/>
          <a:p>
            <a:pPr lvl="1"/>
            <a:r>
              <a:rPr lang="en-US" sz="4400" dirty="0"/>
              <a:t>Market Saturation</a:t>
            </a:r>
          </a:p>
          <a:p>
            <a:pPr lvl="1">
              <a:lnSpc>
                <a:spcPct val="150000"/>
              </a:lnSpc>
            </a:pPr>
            <a:r>
              <a:rPr lang="en-US" sz="4400" dirty="0"/>
              <a:t>	</a:t>
            </a:r>
            <a:r>
              <a:rPr lang="en-US" sz="3800" dirty="0"/>
              <a:t>-Close larger tiers of cultivation </a:t>
            </a:r>
          </a:p>
          <a:p>
            <a:pPr lvl="1">
              <a:lnSpc>
                <a:spcPct val="150000"/>
              </a:lnSpc>
            </a:pPr>
            <a:r>
              <a:rPr lang="en-US" sz="3800" dirty="0"/>
              <a:t>	-Tier expansion and relegation</a:t>
            </a:r>
          </a:p>
          <a:p>
            <a:pPr lvl="1">
              <a:lnSpc>
                <a:spcPct val="150000"/>
              </a:lnSpc>
            </a:pPr>
            <a:r>
              <a:rPr lang="en-US" sz="3800" dirty="0"/>
              <a:t>	-Increase market capture</a:t>
            </a:r>
          </a:p>
          <a:p>
            <a:pPr lvl="1">
              <a:lnSpc>
                <a:spcPct val="150000"/>
              </a:lnSpc>
            </a:pPr>
            <a:r>
              <a:rPr lang="en-US" sz="3800" dirty="0"/>
              <a:t>	-License moratorium</a:t>
            </a:r>
          </a:p>
          <a:p>
            <a:pPr lvl="1">
              <a:lnSpc>
                <a:spcPct val="150000"/>
              </a:lnSpc>
            </a:pPr>
            <a:r>
              <a:rPr lang="en-US" sz="3800" dirty="0"/>
              <a:t>	-Limit application window</a:t>
            </a:r>
          </a:p>
          <a:p>
            <a:pPr lvl="1">
              <a:lnSpc>
                <a:spcPct val="150000"/>
              </a:lnSpc>
            </a:pPr>
            <a:r>
              <a:rPr lang="en-US" sz="3800" dirty="0"/>
              <a:t>	-Retail siting requirements</a:t>
            </a:r>
          </a:p>
          <a:p>
            <a:pPr lvl="1"/>
            <a:endParaRPr lang="en-US" sz="4400" dirty="0"/>
          </a:p>
          <a:p>
            <a:pPr lvl="1"/>
            <a:r>
              <a:rPr lang="en-US" sz="4400" dirty="0"/>
              <a:t>	</a:t>
            </a:r>
          </a:p>
          <a:p>
            <a:pPr lvl="1"/>
            <a:endParaRPr lang="en-US" sz="4400" dirty="0"/>
          </a:p>
          <a:p>
            <a:pPr lvl="1"/>
            <a:endParaRPr lang="en-US" sz="4400" dirty="0"/>
          </a:p>
          <a:p>
            <a:pPr lvl="1"/>
            <a:endParaRPr lang="en-US" sz="1600" dirty="0"/>
          </a:p>
          <a:p>
            <a:pPr marL="742950" lvl="1" indent="-285750">
              <a:buFont typeface="Arial" panose="020B0604020202020204" pitchFamily="34" charset="0"/>
              <a:buChar char="•"/>
            </a:pPr>
            <a:endParaRPr lang="en-US" sz="1600" dirty="0"/>
          </a:p>
          <a:p>
            <a:r>
              <a:rPr lang="en-US" sz="1600" b="1" dirty="0"/>
              <a:t> </a:t>
            </a:r>
          </a:p>
        </p:txBody>
      </p:sp>
    </p:spTree>
    <p:extLst>
      <p:ext uri="{BB962C8B-B14F-4D97-AF65-F5344CB8AC3E}">
        <p14:creationId xmlns:p14="http://schemas.microsoft.com/office/powerpoint/2010/main" val="9726830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F706BC-4560-D944-829C-03D7F8DB895C}"/>
              </a:ext>
            </a:extLst>
          </p:cNvPr>
          <p:cNvPicPr>
            <a:picLocks noChangeAspect="1"/>
          </p:cNvPicPr>
          <p:nvPr/>
        </p:nvPicPr>
        <p:blipFill>
          <a:blip r:embed="rId3"/>
          <a:stretch>
            <a:fillRect/>
          </a:stretch>
        </p:blipFill>
        <p:spPr>
          <a:xfrm>
            <a:off x="-9763" y="0"/>
            <a:ext cx="12188825" cy="6856214"/>
          </a:xfrm>
          <a:prstGeom prst="rect">
            <a:avLst/>
          </a:prstGeom>
        </p:spPr>
      </p:pic>
      <p:sp>
        <p:nvSpPr>
          <p:cNvPr id="24" name="TextBox 23">
            <a:extLst>
              <a:ext uri="{FF2B5EF4-FFF2-40B4-BE49-F238E27FC236}">
                <a16:creationId xmlns:a16="http://schemas.microsoft.com/office/drawing/2014/main" id="{26BEC701-0023-5945-AE13-F47AF8CEAD5E}"/>
              </a:ext>
            </a:extLst>
          </p:cNvPr>
          <p:cNvSpPr txBox="1"/>
          <p:nvPr/>
        </p:nvSpPr>
        <p:spPr>
          <a:xfrm>
            <a:off x="145915" y="1337090"/>
            <a:ext cx="11060121" cy="646331"/>
          </a:xfrm>
          <a:prstGeom prst="rect">
            <a:avLst/>
          </a:prstGeom>
          <a:noFill/>
        </p:spPr>
        <p:txBody>
          <a:bodyPr wrap="square" rtlCol="0">
            <a:spAutoFit/>
          </a:bodyPr>
          <a:lstStyle/>
          <a:p>
            <a:r>
              <a:rPr lang="en-US" sz="3600" b="1" dirty="0">
                <a:solidFill>
                  <a:schemeClr val="bg1"/>
                </a:solidFill>
              </a:rPr>
              <a:t>Questions</a:t>
            </a:r>
          </a:p>
        </p:txBody>
      </p:sp>
      <p:cxnSp>
        <p:nvCxnSpPr>
          <p:cNvPr id="26" name="Straight Connector 25">
            <a:extLst>
              <a:ext uri="{FF2B5EF4-FFF2-40B4-BE49-F238E27FC236}">
                <a16:creationId xmlns:a16="http://schemas.microsoft.com/office/drawing/2014/main" id="{BC328568-86E3-1C4B-8F84-298525F3DBA5}"/>
              </a:ext>
            </a:extLst>
          </p:cNvPr>
          <p:cNvCxnSpPr>
            <a:cxnSpLocks/>
          </p:cNvCxnSpPr>
          <p:nvPr/>
        </p:nvCxnSpPr>
        <p:spPr>
          <a:xfrm>
            <a:off x="65716" y="1983421"/>
            <a:ext cx="8927291" cy="0"/>
          </a:xfrm>
          <a:prstGeom prst="line">
            <a:avLst/>
          </a:prstGeom>
          <a:solidFill>
            <a:srgbClr val="0C537C"/>
          </a:solidFill>
          <a:ln w="4445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8" name="Slide Number Placeholder 61">
            <a:extLst>
              <a:ext uri="{FF2B5EF4-FFF2-40B4-BE49-F238E27FC236}">
                <a16:creationId xmlns:a16="http://schemas.microsoft.com/office/drawing/2014/main" id="{B3247831-BE09-7D4B-A95D-991EDEB4C95F}"/>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bg1"/>
                </a:solidFill>
              </a:rPr>
              <a:t>31</a:t>
            </a:fld>
            <a:endParaRPr lang="en-US" sz="1400">
              <a:solidFill>
                <a:schemeClr val="bg1"/>
              </a:solidFill>
            </a:endParaRPr>
          </a:p>
        </p:txBody>
      </p:sp>
    </p:spTree>
    <p:extLst>
      <p:ext uri="{BB962C8B-B14F-4D97-AF65-F5344CB8AC3E}">
        <p14:creationId xmlns:p14="http://schemas.microsoft.com/office/powerpoint/2010/main" val="3233458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D3FFAC-611C-D447-B471-8B7AE4582A6F}"/>
              </a:ext>
            </a:extLst>
          </p:cNvPr>
          <p:cNvSpPr/>
          <p:nvPr/>
        </p:nvSpPr>
        <p:spPr>
          <a:xfrm>
            <a:off x="0" y="364"/>
            <a:ext cx="12188825" cy="700278"/>
          </a:xfrm>
          <a:prstGeom prst="rect">
            <a:avLst/>
          </a:prstGeom>
          <a:gradFill>
            <a:gsLst>
              <a:gs pos="14000">
                <a:schemeClr val="tx1"/>
              </a:gs>
              <a:gs pos="99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Slide Number Placeholder 61">
            <a:extLst>
              <a:ext uri="{FF2B5EF4-FFF2-40B4-BE49-F238E27FC236}">
                <a16:creationId xmlns:a16="http://schemas.microsoft.com/office/drawing/2014/main" id="{FE30788B-F039-984E-95C8-05C7FB867888}"/>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tx1"/>
                </a:solidFill>
              </a:rPr>
              <a:t>4</a:t>
            </a:fld>
            <a:endParaRPr lang="en-US" sz="1400">
              <a:solidFill>
                <a:schemeClr val="tx1"/>
              </a:solidFill>
            </a:endParaRPr>
          </a:p>
        </p:txBody>
      </p:sp>
      <p:sp>
        <p:nvSpPr>
          <p:cNvPr id="9" name="TextBox 8">
            <a:extLst>
              <a:ext uri="{FF2B5EF4-FFF2-40B4-BE49-F238E27FC236}">
                <a16:creationId xmlns:a16="http://schemas.microsoft.com/office/drawing/2014/main" id="{2594A77E-5985-6A79-60F5-68F67893C196}"/>
              </a:ext>
            </a:extLst>
          </p:cNvPr>
          <p:cNvSpPr txBox="1"/>
          <p:nvPr/>
        </p:nvSpPr>
        <p:spPr>
          <a:xfrm>
            <a:off x="233708" y="40319"/>
            <a:ext cx="6429740" cy="523092"/>
          </a:xfrm>
          <a:prstGeom prst="rect">
            <a:avLst/>
          </a:prstGeom>
          <a:noFill/>
        </p:spPr>
        <p:txBody>
          <a:bodyPr wrap="square" rtlCol="0">
            <a:spAutoFit/>
          </a:bodyPr>
          <a:lstStyle/>
          <a:p>
            <a:r>
              <a:rPr lang="en-US" sz="2800" b="1" dirty="0">
                <a:solidFill>
                  <a:schemeClr val="bg1"/>
                </a:solidFill>
              </a:rPr>
              <a:t>Review Act 166 (2024), Sec. 15a </a:t>
            </a:r>
          </a:p>
        </p:txBody>
      </p:sp>
      <p:sp>
        <p:nvSpPr>
          <p:cNvPr id="2" name="TextBox 1">
            <a:extLst>
              <a:ext uri="{FF2B5EF4-FFF2-40B4-BE49-F238E27FC236}">
                <a16:creationId xmlns:a16="http://schemas.microsoft.com/office/drawing/2014/main" id="{432BC4A3-F580-C1D8-0AAB-61C05E64027F}"/>
              </a:ext>
            </a:extLst>
          </p:cNvPr>
          <p:cNvSpPr txBox="1"/>
          <p:nvPr/>
        </p:nvSpPr>
        <p:spPr>
          <a:xfrm>
            <a:off x="233708" y="849745"/>
            <a:ext cx="11955118" cy="6983963"/>
          </a:xfrm>
          <a:prstGeom prst="rect">
            <a:avLst/>
          </a:prstGeom>
          <a:noFill/>
        </p:spPr>
        <p:txBody>
          <a:bodyPr wrap="square" rtlCol="0">
            <a:spAutoFit/>
          </a:bodyPr>
          <a:lstStyle/>
          <a:p>
            <a:r>
              <a:rPr lang="en-US" sz="2400" b="0" i="0" u="none" strike="noStrike" baseline="0" dirty="0">
                <a:solidFill>
                  <a:srgbClr val="000000"/>
                </a:solidFill>
                <a:latin typeface="Times New Roman" panose="02020603050405020304" pitchFamily="18" charset="0"/>
              </a:rPr>
              <a:t>CANNABIS BUSINESS DEVELOPMENT FUND; CANNABIS</a:t>
            </a:r>
            <a:r>
              <a:rPr lang="en-US" sz="2400" dirty="0">
                <a:solidFill>
                  <a:srgbClr val="000000"/>
                </a:solidFill>
                <a:latin typeface="Times New Roman" panose="02020603050405020304" pitchFamily="18" charset="0"/>
              </a:rPr>
              <a:t> </a:t>
            </a:r>
            <a:r>
              <a:rPr lang="en-US" sz="2400" b="0" i="0" u="none" strike="noStrike" baseline="0" dirty="0">
                <a:solidFill>
                  <a:srgbClr val="000000"/>
                </a:solidFill>
                <a:latin typeface="Times New Roman" panose="02020603050405020304" pitchFamily="18" charset="0"/>
              </a:rPr>
              <a:t>SOCIAL EQUITY WORKING GROUP </a:t>
            </a:r>
          </a:p>
          <a:p>
            <a:endParaRPr lang="en-US" sz="2400" dirty="0"/>
          </a:p>
          <a:p>
            <a:pPr>
              <a:lnSpc>
                <a:spcPct val="125000"/>
              </a:lnSpc>
            </a:pPr>
            <a:r>
              <a:rPr lang="en-US" sz="2400" dirty="0"/>
              <a:t>The </a:t>
            </a:r>
            <a:r>
              <a:rPr lang="en-US" sz="2800" b="1" dirty="0"/>
              <a:t>Cannabis Control Board </a:t>
            </a:r>
            <a:r>
              <a:rPr lang="en-US" sz="2400" dirty="0"/>
              <a:t>shall work in consultation with the </a:t>
            </a:r>
            <a:r>
              <a:rPr lang="en-US" sz="2800" b="1" dirty="0"/>
              <a:t>Vermont Housing and Conservation Board</a:t>
            </a:r>
            <a:r>
              <a:rPr lang="en-US" sz="2400" dirty="0"/>
              <a:t>, the </a:t>
            </a:r>
            <a:r>
              <a:rPr lang="en-US" sz="2800" b="1" dirty="0"/>
              <a:t>Vermont Land Access and Opportunity Board</a:t>
            </a:r>
            <a:r>
              <a:rPr lang="en-US" sz="2400" dirty="0"/>
              <a:t>, the </a:t>
            </a:r>
            <a:r>
              <a:rPr lang="en-US" sz="2800" b="1" dirty="0"/>
              <a:t>Vermont Racial Justice Alliance</a:t>
            </a:r>
            <a:r>
              <a:rPr lang="en-US" sz="2400" dirty="0"/>
              <a:t>, the </a:t>
            </a:r>
            <a:r>
              <a:rPr lang="en-US" sz="2800" b="1" dirty="0"/>
              <a:t>Office of Racial Equity</a:t>
            </a:r>
            <a:r>
              <a:rPr lang="en-US" sz="2400" dirty="0"/>
              <a:t>, and the </a:t>
            </a:r>
            <a:r>
              <a:rPr lang="en-US" sz="2800" b="1" dirty="0"/>
              <a:t>Agency of Commerce and Community Development</a:t>
            </a:r>
            <a:r>
              <a:rPr lang="en-US" sz="2800" dirty="0"/>
              <a:t> </a:t>
            </a:r>
            <a:r>
              <a:rPr lang="en-US" sz="2400" dirty="0"/>
              <a:t>for purpose of </a:t>
            </a:r>
            <a:r>
              <a:rPr lang="en-US" sz="2800" b="1" u="sng" dirty="0">
                <a:highlight>
                  <a:srgbClr val="FFFF00"/>
                </a:highlight>
              </a:rPr>
              <a:t>making recommendations to the General Assembly regarding a percentage of cannabis excise tax monies that should be appropriated to the Cannabis Business Development Fund</a:t>
            </a:r>
            <a:r>
              <a:rPr lang="en-US" sz="2400" b="1" u="sng" dirty="0"/>
              <a:t> </a:t>
            </a:r>
            <a:r>
              <a:rPr lang="en-US" sz="2400" dirty="0"/>
              <a:t>for uses as provided pursuant to 7 V.S.A. § 987. The Cannabis Control Board shall incorporate the recommendations into the Cannabis Social Equity Programs report required pursuant to 7 V.S.A. § 989. </a:t>
            </a:r>
          </a:p>
          <a:p>
            <a:pPr>
              <a:lnSpc>
                <a:spcPct val="125000"/>
              </a:lnSpc>
            </a:pPr>
            <a:endParaRPr lang="en-US" sz="2000" dirty="0">
              <a:solidFill>
                <a:srgbClr val="000000"/>
              </a:solidFill>
              <a:latin typeface="Calibri" panose="020F0502020204030204" pitchFamily="34" charset="0"/>
              <a:cs typeface="Calibri" panose="020F0502020204030204" pitchFamily="34" charset="0"/>
            </a:endParaRPr>
          </a:p>
          <a:p>
            <a:pPr>
              <a:lnSpc>
                <a:spcPct val="125000"/>
              </a:lnSpc>
            </a:pPr>
            <a:endParaRPr lang="en-US" sz="2000" dirty="0">
              <a:solidFill>
                <a:srgbClr val="000000"/>
              </a:solidFill>
              <a:latin typeface="Calibri" panose="020F0502020204030204" pitchFamily="34" charset="0"/>
              <a:cs typeface="Calibri" panose="020F0502020204030204" pitchFamily="34" charset="0"/>
            </a:endParaRPr>
          </a:p>
          <a:p>
            <a:pPr>
              <a:lnSpc>
                <a:spcPct val="125000"/>
              </a:lnSpc>
            </a:pPr>
            <a:endParaRPr 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41144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D3FFAC-611C-D447-B471-8B7AE4582A6F}"/>
              </a:ext>
            </a:extLst>
          </p:cNvPr>
          <p:cNvSpPr/>
          <p:nvPr/>
        </p:nvSpPr>
        <p:spPr>
          <a:xfrm>
            <a:off x="0" y="364"/>
            <a:ext cx="12188825" cy="700278"/>
          </a:xfrm>
          <a:prstGeom prst="rect">
            <a:avLst/>
          </a:prstGeom>
          <a:gradFill>
            <a:gsLst>
              <a:gs pos="14000">
                <a:schemeClr val="tx1"/>
              </a:gs>
              <a:gs pos="99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Slide Number Placeholder 61">
            <a:extLst>
              <a:ext uri="{FF2B5EF4-FFF2-40B4-BE49-F238E27FC236}">
                <a16:creationId xmlns:a16="http://schemas.microsoft.com/office/drawing/2014/main" id="{FE30788B-F039-984E-95C8-05C7FB867888}"/>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tx1"/>
                </a:solidFill>
              </a:rPr>
              <a:t>5</a:t>
            </a:fld>
            <a:endParaRPr lang="en-US" sz="1400">
              <a:solidFill>
                <a:schemeClr val="tx1"/>
              </a:solidFill>
            </a:endParaRPr>
          </a:p>
        </p:txBody>
      </p:sp>
      <p:sp>
        <p:nvSpPr>
          <p:cNvPr id="9" name="TextBox 8">
            <a:extLst>
              <a:ext uri="{FF2B5EF4-FFF2-40B4-BE49-F238E27FC236}">
                <a16:creationId xmlns:a16="http://schemas.microsoft.com/office/drawing/2014/main" id="{2594A77E-5985-6A79-60F5-68F67893C196}"/>
              </a:ext>
            </a:extLst>
          </p:cNvPr>
          <p:cNvSpPr txBox="1"/>
          <p:nvPr/>
        </p:nvSpPr>
        <p:spPr>
          <a:xfrm>
            <a:off x="233708" y="40319"/>
            <a:ext cx="6429740" cy="523092"/>
          </a:xfrm>
          <a:prstGeom prst="rect">
            <a:avLst/>
          </a:prstGeom>
          <a:noFill/>
        </p:spPr>
        <p:txBody>
          <a:bodyPr wrap="square" rtlCol="0">
            <a:spAutoFit/>
          </a:bodyPr>
          <a:lstStyle/>
          <a:p>
            <a:r>
              <a:rPr lang="en-US" sz="2800" b="1" dirty="0">
                <a:solidFill>
                  <a:schemeClr val="bg1"/>
                </a:solidFill>
              </a:rPr>
              <a:t>Review Act 166 (2024), Sec. 15a </a:t>
            </a:r>
          </a:p>
        </p:txBody>
      </p:sp>
      <p:sp>
        <p:nvSpPr>
          <p:cNvPr id="2" name="TextBox 1">
            <a:extLst>
              <a:ext uri="{FF2B5EF4-FFF2-40B4-BE49-F238E27FC236}">
                <a16:creationId xmlns:a16="http://schemas.microsoft.com/office/drawing/2014/main" id="{432BC4A3-F580-C1D8-0AAB-61C05E64027F}"/>
              </a:ext>
            </a:extLst>
          </p:cNvPr>
          <p:cNvSpPr txBox="1"/>
          <p:nvPr/>
        </p:nvSpPr>
        <p:spPr>
          <a:xfrm>
            <a:off x="233708" y="849745"/>
            <a:ext cx="11955118" cy="6907019"/>
          </a:xfrm>
          <a:prstGeom prst="rect">
            <a:avLst/>
          </a:prstGeom>
          <a:noFill/>
        </p:spPr>
        <p:txBody>
          <a:bodyPr wrap="square" rtlCol="0">
            <a:spAutoFit/>
          </a:bodyPr>
          <a:lstStyle/>
          <a:p>
            <a:pPr>
              <a:lnSpc>
                <a:spcPct val="125000"/>
              </a:lnSpc>
            </a:pPr>
            <a:r>
              <a:rPr lang="en-US" sz="2400" dirty="0"/>
              <a:t>§ 987. CANNABIS BUSINESS DEVELOPMENT FUND</a:t>
            </a:r>
          </a:p>
          <a:p>
            <a:pPr>
              <a:lnSpc>
                <a:spcPct val="125000"/>
              </a:lnSpc>
            </a:pPr>
            <a:endParaRPr lang="en-US" sz="800" dirty="0"/>
          </a:p>
          <a:p>
            <a:pPr marL="457200" indent="-457200">
              <a:buAutoNum type="alphaLcParenBoth"/>
            </a:pPr>
            <a:r>
              <a:rPr lang="en-US" sz="2400" dirty="0">
                <a:effectLst/>
              </a:rPr>
              <a:t>There is established the Cannabis Business Development Fund, which shall be managed in accordance with 32 V.S.A. chapter 7, subchapter 5.</a:t>
            </a:r>
          </a:p>
          <a:p>
            <a:pPr marL="457200" indent="-457200">
              <a:buAutoNum type="alphaLcParenBoth"/>
            </a:pPr>
            <a:endParaRPr lang="en-US" sz="1000" dirty="0">
              <a:effectLst/>
            </a:endParaRPr>
          </a:p>
          <a:p>
            <a:pPr marL="457200" indent="-457200">
              <a:buAutoNum type="alphaLcParenBoth"/>
            </a:pPr>
            <a:r>
              <a:rPr lang="en-US" sz="2400" dirty="0">
                <a:effectLst/>
              </a:rPr>
              <a:t> The Fund shall comprise:</a:t>
            </a:r>
          </a:p>
          <a:p>
            <a:r>
              <a:rPr lang="en-US" sz="2400" dirty="0">
                <a:effectLst/>
              </a:rPr>
              <a:t>	(1) a one-time contribution of $50,000.00 per integrated license to be made on or before October 15, 2022; and </a:t>
            </a:r>
          </a:p>
          <a:p>
            <a:r>
              <a:rPr lang="en-US" sz="2400" dirty="0">
                <a:effectLst/>
              </a:rPr>
              <a:t>	(2) monies allocated to the fund by the General Assembly.</a:t>
            </a:r>
          </a:p>
          <a:p>
            <a:endParaRPr lang="en-US" sz="1000" dirty="0">
              <a:effectLst/>
            </a:endParaRPr>
          </a:p>
          <a:p>
            <a:r>
              <a:rPr lang="en-US" sz="2400" dirty="0">
                <a:effectLst/>
              </a:rPr>
              <a:t>(c) The Fund shall be used for the following purposes:</a:t>
            </a:r>
          </a:p>
          <a:p>
            <a:r>
              <a:rPr lang="en-US" sz="2400" dirty="0">
                <a:effectLst/>
              </a:rPr>
              <a:t>	</a:t>
            </a:r>
            <a:r>
              <a:rPr lang="en-US" sz="2400" b="1" dirty="0">
                <a:effectLst/>
              </a:rPr>
              <a:t>(1) </a:t>
            </a:r>
            <a:r>
              <a:rPr lang="en-US" sz="2400" b="1" dirty="0">
                <a:effectLst/>
                <a:highlight>
                  <a:srgbClr val="FFFF00"/>
                </a:highlight>
              </a:rPr>
              <a:t>to provide low-interest rate loans and grants to social equity applicants to pay for ordinary and necessary expenses to start and operate a licensed cannabis establishment</a:t>
            </a:r>
            <a:r>
              <a:rPr lang="en-US" sz="2400" b="1" dirty="0">
                <a:effectLst/>
              </a:rPr>
              <a:t>; </a:t>
            </a:r>
          </a:p>
          <a:p>
            <a:r>
              <a:rPr lang="en-US" sz="2400" b="1" dirty="0">
                <a:effectLst/>
              </a:rPr>
              <a:t>	(2) </a:t>
            </a:r>
            <a:r>
              <a:rPr lang="en-US" sz="2400" b="1" dirty="0">
                <a:effectLst/>
                <a:highlight>
                  <a:srgbClr val="FFFF00"/>
                </a:highlight>
              </a:rPr>
              <a:t>to pay for outreach that may be provided or targeted to attract and support social equity applicants</a:t>
            </a:r>
            <a:r>
              <a:rPr lang="en-US" sz="2400" b="1" dirty="0">
                <a:effectLst/>
              </a:rPr>
              <a:t>; </a:t>
            </a:r>
          </a:p>
          <a:p>
            <a:r>
              <a:rPr lang="en-US" sz="2400" b="1" dirty="0">
                <a:effectLst/>
              </a:rPr>
              <a:t>	(3) </a:t>
            </a:r>
            <a:r>
              <a:rPr lang="en-US" sz="2400" b="1" dirty="0">
                <a:effectLst/>
                <a:highlight>
                  <a:srgbClr val="FFFF00"/>
                </a:highlight>
              </a:rPr>
              <a:t>to assist with job training and technical assistance for social equity applicants</a:t>
            </a:r>
            <a:r>
              <a:rPr lang="en-US" sz="2400" b="1" dirty="0">
                <a:effectLst/>
              </a:rPr>
              <a:t>; and </a:t>
            </a:r>
          </a:p>
          <a:p>
            <a:r>
              <a:rPr lang="en-US" sz="2400" b="1" dirty="0">
                <a:effectLst/>
              </a:rPr>
              <a:t>	(4) </a:t>
            </a:r>
            <a:r>
              <a:rPr lang="en-US" sz="2400" b="1" dirty="0">
                <a:effectLst/>
                <a:highlight>
                  <a:srgbClr val="FFFF00"/>
                </a:highlight>
              </a:rPr>
              <a:t>to pay for necessary costs incurred in administering the Fund</a:t>
            </a:r>
          </a:p>
          <a:p>
            <a:pPr>
              <a:lnSpc>
                <a:spcPct val="125000"/>
              </a:lnSpc>
            </a:pPr>
            <a:endParaRPr lang="en-US" sz="2000" dirty="0">
              <a:solidFill>
                <a:srgbClr val="000000"/>
              </a:solidFill>
              <a:latin typeface="Calibri" panose="020F0502020204030204" pitchFamily="34" charset="0"/>
              <a:cs typeface="Calibri" panose="020F0502020204030204" pitchFamily="34" charset="0"/>
            </a:endParaRPr>
          </a:p>
          <a:p>
            <a:pPr>
              <a:lnSpc>
                <a:spcPct val="125000"/>
              </a:lnSpc>
            </a:pPr>
            <a:endParaRPr lang="en-US" sz="2000" dirty="0">
              <a:solidFill>
                <a:srgbClr val="000000"/>
              </a:solidFill>
              <a:latin typeface="Calibri" panose="020F0502020204030204" pitchFamily="34" charset="0"/>
              <a:cs typeface="Calibri" panose="020F0502020204030204" pitchFamily="34" charset="0"/>
            </a:endParaRPr>
          </a:p>
          <a:p>
            <a:pPr>
              <a:lnSpc>
                <a:spcPct val="125000"/>
              </a:lnSpc>
            </a:pPr>
            <a:endParaRPr lang="en-US"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8199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D3FFAC-611C-D447-B471-8B7AE4582A6F}"/>
              </a:ext>
            </a:extLst>
          </p:cNvPr>
          <p:cNvSpPr/>
          <p:nvPr/>
        </p:nvSpPr>
        <p:spPr>
          <a:xfrm>
            <a:off x="0" y="364"/>
            <a:ext cx="12188825" cy="700278"/>
          </a:xfrm>
          <a:prstGeom prst="rect">
            <a:avLst/>
          </a:prstGeom>
          <a:gradFill>
            <a:gsLst>
              <a:gs pos="14000">
                <a:schemeClr val="tx1"/>
              </a:gs>
              <a:gs pos="99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Slide Number Placeholder 61">
            <a:extLst>
              <a:ext uri="{FF2B5EF4-FFF2-40B4-BE49-F238E27FC236}">
                <a16:creationId xmlns:a16="http://schemas.microsoft.com/office/drawing/2014/main" id="{FE30788B-F039-984E-95C8-05C7FB867888}"/>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tx1"/>
                </a:solidFill>
              </a:rPr>
              <a:t>6</a:t>
            </a:fld>
            <a:endParaRPr lang="en-US" sz="1400">
              <a:solidFill>
                <a:schemeClr val="tx1"/>
              </a:solidFill>
            </a:endParaRPr>
          </a:p>
        </p:txBody>
      </p:sp>
      <p:sp>
        <p:nvSpPr>
          <p:cNvPr id="9" name="TextBox 8">
            <a:extLst>
              <a:ext uri="{FF2B5EF4-FFF2-40B4-BE49-F238E27FC236}">
                <a16:creationId xmlns:a16="http://schemas.microsoft.com/office/drawing/2014/main" id="{2594A77E-5985-6A79-60F5-68F67893C196}"/>
              </a:ext>
            </a:extLst>
          </p:cNvPr>
          <p:cNvSpPr txBox="1"/>
          <p:nvPr/>
        </p:nvSpPr>
        <p:spPr>
          <a:xfrm>
            <a:off x="233708" y="40319"/>
            <a:ext cx="6429740" cy="523092"/>
          </a:xfrm>
          <a:prstGeom prst="rect">
            <a:avLst/>
          </a:prstGeom>
          <a:noFill/>
        </p:spPr>
        <p:txBody>
          <a:bodyPr wrap="square" rtlCol="0">
            <a:spAutoFit/>
          </a:bodyPr>
          <a:lstStyle/>
          <a:p>
            <a:r>
              <a:rPr lang="en-US" sz="2800" b="1" dirty="0">
                <a:solidFill>
                  <a:schemeClr val="bg1"/>
                </a:solidFill>
              </a:rPr>
              <a:t>Review Act 166 (2024), Sec. 15a </a:t>
            </a:r>
          </a:p>
        </p:txBody>
      </p:sp>
      <p:sp>
        <p:nvSpPr>
          <p:cNvPr id="2" name="TextBox 1">
            <a:extLst>
              <a:ext uri="{FF2B5EF4-FFF2-40B4-BE49-F238E27FC236}">
                <a16:creationId xmlns:a16="http://schemas.microsoft.com/office/drawing/2014/main" id="{432BC4A3-F580-C1D8-0AAB-61C05E64027F}"/>
              </a:ext>
            </a:extLst>
          </p:cNvPr>
          <p:cNvSpPr txBox="1"/>
          <p:nvPr/>
        </p:nvSpPr>
        <p:spPr>
          <a:xfrm>
            <a:off x="116853" y="740597"/>
            <a:ext cx="11955118" cy="7187224"/>
          </a:xfrm>
          <a:prstGeom prst="rect">
            <a:avLst/>
          </a:prstGeom>
          <a:noFill/>
        </p:spPr>
        <p:txBody>
          <a:bodyPr wrap="square" rtlCol="0">
            <a:spAutoFit/>
          </a:bodyPr>
          <a:lstStyle/>
          <a:p>
            <a:r>
              <a:rPr lang="en-US" sz="3200" dirty="0">
                <a:effectLst/>
              </a:rPr>
              <a:t>§ 989. Reporting</a:t>
            </a:r>
          </a:p>
          <a:p>
            <a:endParaRPr lang="en-US" sz="3200" dirty="0"/>
          </a:p>
          <a:p>
            <a:r>
              <a:rPr lang="en-US" sz="3200" dirty="0">
                <a:effectLst/>
              </a:rPr>
              <a:t>The </a:t>
            </a:r>
            <a:r>
              <a:rPr lang="en-US" sz="3200" b="1" dirty="0">
                <a:effectLst/>
              </a:rPr>
              <a:t>Cannabis Control Board</a:t>
            </a:r>
            <a:r>
              <a:rPr lang="en-US" sz="3200" dirty="0">
                <a:effectLst/>
              </a:rPr>
              <a:t>, in consultation with the Advisory Committee, the </a:t>
            </a:r>
            <a:r>
              <a:rPr lang="en-US" sz="3200" b="1" dirty="0">
                <a:effectLst/>
              </a:rPr>
              <a:t>Agency of Commerce and Community Development</a:t>
            </a:r>
            <a:r>
              <a:rPr lang="en-US" sz="3200" dirty="0">
                <a:effectLst/>
              </a:rPr>
              <a:t>, and the </a:t>
            </a:r>
            <a:r>
              <a:rPr lang="en-US" sz="3200" b="1" dirty="0">
                <a:effectLst/>
              </a:rPr>
              <a:t>Executive Director of Racial Equity</a:t>
            </a:r>
            <a:r>
              <a:rPr lang="en-US" sz="3200" dirty="0">
                <a:effectLst/>
              </a:rPr>
              <a:t>, shall report to the General Assembly on or before </a:t>
            </a:r>
            <a:r>
              <a:rPr lang="en-US" sz="3200" b="1" dirty="0">
                <a:effectLst/>
              </a:rPr>
              <a:t>January 15, 2023 and biennially thereafter</a:t>
            </a:r>
            <a:r>
              <a:rPr lang="en-US" sz="3200" dirty="0">
                <a:effectLst/>
              </a:rPr>
              <a:t> regarding the </a:t>
            </a:r>
            <a:r>
              <a:rPr lang="en-US" sz="3200" b="1" dirty="0">
                <a:effectLst/>
                <a:highlight>
                  <a:srgbClr val="FFFF00"/>
                </a:highlight>
              </a:rPr>
              <a:t>implementation and application of this chapter, including data on the number of applicants, the number of recipients, the number and amounts of loans and grants, and the identification of continuing barriers to accessing the cannabis market for social equity applicants.</a:t>
            </a:r>
            <a:r>
              <a:rPr lang="en-US" sz="3200" b="1" dirty="0">
                <a:effectLst/>
              </a:rPr>
              <a:t> </a:t>
            </a:r>
            <a:r>
              <a:rPr lang="en-US" sz="3200" dirty="0">
                <a:effectLst/>
              </a:rPr>
              <a:t>This information shall be presented in a manner that can be quantified and tracked over time.</a:t>
            </a:r>
            <a:endParaRPr lang="en-US" sz="3200" dirty="0">
              <a:solidFill>
                <a:srgbClr val="000000"/>
              </a:solidFill>
              <a:latin typeface="Calibri" panose="020F0502020204030204" pitchFamily="34" charset="0"/>
              <a:cs typeface="Calibri" panose="020F0502020204030204" pitchFamily="34" charset="0"/>
            </a:endParaRPr>
          </a:p>
          <a:p>
            <a:pPr>
              <a:lnSpc>
                <a:spcPct val="125000"/>
              </a:lnSpc>
            </a:pPr>
            <a:endParaRPr lang="en-US" sz="3200" dirty="0">
              <a:solidFill>
                <a:srgbClr val="000000"/>
              </a:solidFill>
              <a:latin typeface="Calibri" panose="020F0502020204030204" pitchFamily="34" charset="0"/>
              <a:cs typeface="Calibri" panose="020F0502020204030204" pitchFamily="34" charset="0"/>
            </a:endParaRPr>
          </a:p>
          <a:p>
            <a:pPr>
              <a:lnSpc>
                <a:spcPct val="125000"/>
              </a:lnSpc>
            </a:pPr>
            <a:endParaRPr lang="en-US" sz="32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6855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D3FFAC-611C-D447-B471-8B7AE4582A6F}"/>
              </a:ext>
            </a:extLst>
          </p:cNvPr>
          <p:cNvSpPr/>
          <p:nvPr/>
        </p:nvSpPr>
        <p:spPr>
          <a:xfrm>
            <a:off x="0" y="364"/>
            <a:ext cx="12188825" cy="700278"/>
          </a:xfrm>
          <a:prstGeom prst="rect">
            <a:avLst/>
          </a:prstGeom>
          <a:gradFill>
            <a:gsLst>
              <a:gs pos="14000">
                <a:schemeClr val="tx1"/>
              </a:gs>
              <a:gs pos="99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Slide Number Placeholder 61">
            <a:extLst>
              <a:ext uri="{FF2B5EF4-FFF2-40B4-BE49-F238E27FC236}">
                <a16:creationId xmlns:a16="http://schemas.microsoft.com/office/drawing/2014/main" id="{FE30788B-F039-984E-95C8-05C7FB867888}"/>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tx1"/>
                </a:solidFill>
              </a:rPr>
              <a:t>7</a:t>
            </a:fld>
            <a:endParaRPr lang="en-US" sz="1400">
              <a:solidFill>
                <a:schemeClr val="tx1"/>
              </a:solidFill>
            </a:endParaRPr>
          </a:p>
        </p:txBody>
      </p:sp>
      <p:sp>
        <p:nvSpPr>
          <p:cNvPr id="9" name="TextBox 8">
            <a:extLst>
              <a:ext uri="{FF2B5EF4-FFF2-40B4-BE49-F238E27FC236}">
                <a16:creationId xmlns:a16="http://schemas.microsoft.com/office/drawing/2014/main" id="{2594A77E-5985-6A79-60F5-68F67893C196}"/>
              </a:ext>
            </a:extLst>
          </p:cNvPr>
          <p:cNvSpPr txBox="1"/>
          <p:nvPr/>
        </p:nvSpPr>
        <p:spPr>
          <a:xfrm>
            <a:off x="233708" y="40319"/>
            <a:ext cx="6429740" cy="523092"/>
          </a:xfrm>
          <a:prstGeom prst="rect">
            <a:avLst/>
          </a:prstGeom>
          <a:noFill/>
        </p:spPr>
        <p:txBody>
          <a:bodyPr wrap="square" rtlCol="0">
            <a:spAutoFit/>
          </a:bodyPr>
          <a:lstStyle/>
          <a:p>
            <a:r>
              <a:rPr lang="en-US" sz="2800" b="1" dirty="0">
                <a:solidFill>
                  <a:schemeClr val="bg1"/>
                </a:solidFill>
              </a:rPr>
              <a:t>Review Act 166 (2024), Sec. 15a </a:t>
            </a:r>
          </a:p>
        </p:txBody>
      </p:sp>
      <p:sp>
        <p:nvSpPr>
          <p:cNvPr id="2" name="TextBox 1">
            <a:extLst>
              <a:ext uri="{FF2B5EF4-FFF2-40B4-BE49-F238E27FC236}">
                <a16:creationId xmlns:a16="http://schemas.microsoft.com/office/drawing/2014/main" id="{432BC4A3-F580-C1D8-0AAB-61C05E64027F}"/>
              </a:ext>
            </a:extLst>
          </p:cNvPr>
          <p:cNvSpPr txBox="1"/>
          <p:nvPr/>
        </p:nvSpPr>
        <p:spPr>
          <a:xfrm>
            <a:off x="116853" y="740597"/>
            <a:ext cx="11955118" cy="5094343"/>
          </a:xfrm>
          <a:prstGeom prst="rect">
            <a:avLst/>
          </a:prstGeom>
          <a:noFill/>
        </p:spPr>
        <p:txBody>
          <a:bodyPr wrap="square" rtlCol="0">
            <a:spAutoFit/>
          </a:bodyPr>
          <a:lstStyle/>
          <a:p>
            <a:r>
              <a:rPr lang="en-US" sz="3200" dirty="0">
                <a:effectLst/>
              </a:rPr>
              <a:t>Act 164 (2020)</a:t>
            </a:r>
          </a:p>
          <a:p>
            <a:endParaRPr lang="en-US" sz="3200" dirty="0"/>
          </a:p>
          <a:p>
            <a:r>
              <a:rPr lang="en-US" sz="3200" dirty="0">
                <a:effectLst/>
              </a:rPr>
              <a:t>Sec. 19. SUBSTANCE MISUSE PREVENTION FUNDING</a:t>
            </a:r>
          </a:p>
          <a:p>
            <a:endParaRPr lang="en-US" sz="3200" dirty="0"/>
          </a:p>
          <a:p>
            <a:endParaRPr lang="en-US" sz="3200" dirty="0">
              <a:effectLst/>
            </a:endParaRPr>
          </a:p>
          <a:p>
            <a:r>
              <a:rPr lang="en-US" sz="3200" b="1" dirty="0">
                <a:effectLst/>
                <a:highlight>
                  <a:srgbClr val="FFFF00"/>
                </a:highlight>
              </a:rPr>
              <a:t>Thirty percent of the revenues raised by the cannabis excise tax imposed by 32 V.S.A. § 7901, not to exceed $10,000,000.00 per fiscal year, shall be used for the purpose of funding substance misuse prevention programming</a:t>
            </a:r>
            <a:r>
              <a:rPr lang="en-US" sz="3200" dirty="0">
                <a:effectLst/>
                <a:highlight>
                  <a:srgbClr val="FFFF00"/>
                </a:highlight>
              </a:rPr>
              <a:t>.</a:t>
            </a:r>
            <a:endParaRPr lang="en-US" sz="3200" dirty="0">
              <a:solidFill>
                <a:srgbClr val="000000"/>
              </a:solidFill>
              <a:highlight>
                <a:srgbClr val="FFFF00"/>
              </a:highlight>
              <a:latin typeface="Calibri" panose="020F0502020204030204" pitchFamily="34" charset="0"/>
              <a:cs typeface="Calibri" panose="020F0502020204030204" pitchFamily="34" charset="0"/>
            </a:endParaRPr>
          </a:p>
          <a:p>
            <a:pPr>
              <a:lnSpc>
                <a:spcPct val="125000"/>
              </a:lnSpc>
            </a:pPr>
            <a:endParaRPr lang="en-US" sz="32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4712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DF706BC-4560-D944-829C-03D7F8DB895C}"/>
              </a:ext>
            </a:extLst>
          </p:cNvPr>
          <p:cNvPicPr>
            <a:picLocks noChangeAspect="1"/>
          </p:cNvPicPr>
          <p:nvPr/>
        </p:nvPicPr>
        <p:blipFill>
          <a:blip r:embed="rId3"/>
          <a:stretch>
            <a:fillRect/>
          </a:stretch>
        </p:blipFill>
        <p:spPr>
          <a:xfrm>
            <a:off x="-9763" y="0"/>
            <a:ext cx="12188825" cy="6856214"/>
          </a:xfrm>
          <a:prstGeom prst="rect">
            <a:avLst/>
          </a:prstGeom>
        </p:spPr>
      </p:pic>
      <p:sp>
        <p:nvSpPr>
          <p:cNvPr id="24" name="TextBox 23">
            <a:extLst>
              <a:ext uri="{FF2B5EF4-FFF2-40B4-BE49-F238E27FC236}">
                <a16:creationId xmlns:a16="http://schemas.microsoft.com/office/drawing/2014/main" id="{26BEC701-0023-5945-AE13-F47AF8CEAD5E}"/>
              </a:ext>
            </a:extLst>
          </p:cNvPr>
          <p:cNvSpPr txBox="1"/>
          <p:nvPr/>
        </p:nvSpPr>
        <p:spPr>
          <a:xfrm>
            <a:off x="145915" y="1337090"/>
            <a:ext cx="11060121" cy="646331"/>
          </a:xfrm>
          <a:prstGeom prst="rect">
            <a:avLst/>
          </a:prstGeom>
          <a:noFill/>
        </p:spPr>
        <p:txBody>
          <a:bodyPr wrap="square" rtlCol="0">
            <a:spAutoFit/>
          </a:bodyPr>
          <a:lstStyle/>
          <a:p>
            <a:r>
              <a:rPr lang="en-US" sz="3600" b="1" dirty="0">
                <a:solidFill>
                  <a:schemeClr val="bg1"/>
                </a:solidFill>
              </a:rPr>
              <a:t>History of Cannabis Policy</a:t>
            </a:r>
          </a:p>
        </p:txBody>
      </p:sp>
      <p:cxnSp>
        <p:nvCxnSpPr>
          <p:cNvPr id="26" name="Straight Connector 25">
            <a:extLst>
              <a:ext uri="{FF2B5EF4-FFF2-40B4-BE49-F238E27FC236}">
                <a16:creationId xmlns:a16="http://schemas.microsoft.com/office/drawing/2014/main" id="{BC328568-86E3-1C4B-8F84-298525F3DBA5}"/>
              </a:ext>
            </a:extLst>
          </p:cNvPr>
          <p:cNvCxnSpPr>
            <a:cxnSpLocks/>
          </p:cNvCxnSpPr>
          <p:nvPr/>
        </p:nvCxnSpPr>
        <p:spPr>
          <a:xfrm>
            <a:off x="65716" y="1983421"/>
            <a:ext cx="8927291" cy="0"/>
          </a:xfrm>
          <a:prstGeom prst="line">
            <a:avLst/>
          </a:prstGeom>
          <a:solidFill>
            <a:srgbClr val="0C537C"/>
          </a:solidFill>
          <a:ln w="4445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8" name="Slide Number Placeholder 61">
            <a:extLst>
              <a:ext uri="{FF2B5EF4-FFF2-40B4-BE49-F238E27FC236}">
                <a16:creationId xmlns:a16="http://schemas.microsoft.com/office/drawing/2014/main" id="{B3247831-BE09-7D4B-A95D-991EDEB4C95F}"/>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bg1"/>
                </a:solidFill>
              </a:rPr>
              <a:t>8</a:t>
            </a:fld>
            <a:endParaRPr lang="en-US" sz="1400">
              <a:solidFill>
                <a:schemeClr val="bg1"/>
              </a:solidFill>
            </a:endParaRPr>
          </a:p>
        </p:txBody>
      </p:sp>
    </p:spTree>
    <p:extLst>
      <p:ext uri="{BB962C8B-B14F-4D97-AF65-F5344CB8AC3E}">
        <p14:creationId xmlns:p14="http://schemas.microsoft.com/office/powerpoint/2010/main" val="3218069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FD3FFAC-611C-D447-B471-8B7AE4582A6F}"/>
              </a:ext>
            </a:extLst>
          </p:cNvPr>
          <p:cNvSpPr/>
          <p:nvPr/>
        </p:nvSpPr>
        <p:spPr>
          <a:xfrm>
            <a:off x="0" y="364"/>
            <a:ext cx="12188825" cy="700278"/>
          </a:xfrm>
          <a:prstGeom prst="rect">
            <a:avLst/>
          </a:prstGeom>
          <a:gradFill>
            <a:gsLst>
              <a:gs pos="14000">
                <a:schemeClr val="tx1"/>
              </a:gs>
              <a:gs pos="99000">
                <a:schemeClr val="accent5">
                  <a:lumMod val="5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Slide Number Placeholder 61">
            <a:extLst>
              <a:ext uri="{FF2B5EF4-FFF2-40B4-BE49-F238E27FC236}">
                <a16:creationId xmlns:a16="http://schemas.microsoft.com/office/drawing/2014/main" id="{FE30788B-F039-984E-95C8-05C7FB867888}"/>
              </a:ext>
            </a:extLst>
          </p:cNvPr>
          <p:cNvSpPr>
            <a:spLocks noGrp="1"/>
          </p:cNvSpPr>
          <p:nvPr>
            <p:ph type="sldNum" sz="quarter" idx="12"/>
          </p:nvPr>
        </p:nvSpPr>
        <p:spPr>
          <a:xfrm>
            <a:off x="9249349" y="6355590"/>
            <a:ext cx="2741772" cy="365030"/>
          </a:xfrm>
        </p:spPr>
        <p:txBody>
          <a:bodyPr/>
          <a:lstStyle/>
          <a:p>
            <a:fld id="{E2F2920A-080A-0245-808C-84CEE87E3422}" type="slidenum">
              <a:rPr lang="en-US" sz="1400">
                <a:solidFill>
                  <a:schemeClr val="tx1"/>
                </a:solidFill>
              </a:rPr>
              <a:t>9</a:t>
            </a:fld>
            <a:endParaRPr lang="en-US" sz="1400">
              <a:solidFill>
                <a:schemeClr val="tx1"/>
              </a:solidFill>
            </a:endParaRPr>
          </a:p>
        </p:txBody>
      </p:sp>
      <p:sp>
        <p:nvSpPr>
          <p:cNvPr id="9" name="TextBox 8">
            <a:extLst>
              <a:ext uri="{FF2B5EF4-FFF2-40B4-BE49-F238E27FC236}">
                <a16:creationId xmlns:a16="http://schemas.microsoft.com/office/drawing/2014/main" id="{2594A77E-5985-6A79-60F5-68F67893C196}"/>
              </a:ext>
            </a:extLst>
          </p:cNvPr>
          <p:cNvSpPr txBox="1"/>
          <p:nvPr/>
        </p:nvSpPr>
        <p:spPr>
          <a:xfrm>
            <a:off x="233708" y="40319"/>
            <a:ext cx="6429740" cy="523092"/>
          </a:xfrm>
          <a:prstGeom prst="rect">
            <a:avLst/>
          </a:prstGeom>
          <a:noFill/>
        </p:spPr>
        <p:txBody>
          <a:bodyPr wrap="square" rtlCol="0">
            <a:spAutoFit/>
          </a:bodyPr>
          <a:lstStyle/>
          <a:p>
            <a:r>
              <a:rPr lang="en-US" sz="2800" b="1" dirty="0">
                <a:solidFill>
                  <a:schemeClr val="bg1"/>
                </a:solidFill>
              </a:rPr>
              <a:t>History of Cannabis Policy – United States </a:t>
            </a:r>
            <a:endParaRPr lang="en-US" sz="2799" b="1" dirty="0">
              <a:solidFill>
                <a:schemeClr val="bg1"/>
              </a:solidFill>
            </a:endParaRPr>
          </a:p>
        </p:txBody>
      </p:sp>
      <p:sp>
        <p:nvSpPr>
          <p:cNvPr id="2" name="TextBox 1">
            <a:extLst>
              <a:ext uri="{FF2B5EF4-FFF2-40B4-BE49-F238E27FC236}">
                <a16:creationId xmlns:a16="http://schemas.microsoft.com/office/drawing/2014/main" id="{432BC4A3-F580-C1D8-0AAB-61C05E64027F}"/>
              </a:ext>
            </a:extLst>
          </p:cNvPr>
          <p:cNvSpPr txBox="1"/>
          <p:nvPr/>
        </p:nvSpPr>
        <p:spPr>
          <a:xfrm>
            <a:off x="233708" y="849745"/>
            <a:ext cx="11955118" cy="6163226"/>
          </a:xfrm>
          <a:prstGeom prst="rect">
            <a:avLst/>
          </a:prstGeom>
          <a:noFill/>
        </p:spPr>
        <p:txBody>
          <a:bodyPr wrap="square" rtlCol="0">
            <a:spAutoFit/>
          </a:bodyPr>
          <a:lstStyle/>
          <a:p>
            <a:pPr>
              <a:lnSpc>
                <a:spcPct val="125000"/>
              </a:lnSpc>
            </a:pPr>
            <a:r>
              <a:rPr lang="en-US" sz="2000" dirty="0"/>
              <a:t>The Controlled Substances Act (CSA)</a:t>
            </a:r>
          </a:p>
          <a:p>
            <a:pPr>
              <a:lnSpc>
                <a:spcPct val="125000"/>
              </a:lnSpc>
            </a:pPr>
            <a:endParaRPr lang="en-US" dirty="0"/>
          </a:p>
          <a:p>
            <a:r>
              <a:rPr lang="en-US" b="1" dirty="0"/>
              <a:t>Schedule I</a:t>
            </a:r>
            <a:r>
              <a:rPr lang="en-US" dirty="0"/>
              <a:t>: </a:t>
            </a:r>
            <a:r>
              <a:rPr lang="en-US" b="1" u="sng" dirty="0"/>
              <a:t>high potential for abuse</a:t>
            </a:r>
            <a:r>
              <a:rPr lang="en-US" b="1" dirty="0"/>
              <a:t> </a:t>
            </a:r>
            <a:r>
              <a:rPr lang="en-US" dirty="0"/>
              <a:t>with </a:t>
            </a:r>
            <a:r>
              <a:rPr lang="en-US" b="1" u="sng" dirty="0"/>
              <a:t>no currently accepted medical use</a:t>
            </a:r>
            <a:r>
              <a:rPr lang="en-US" b="1" dirty="0"/>
              <a:t> </a:t>
            </a:r>
            <a:r>
              <a:rPr lang="en-US" dirty="0"/>
              <a:t>in treatment in the United States. </a:t>
            </a:r>
            <a:r>
              <a:rPr lang="en-US" b="0" i="0" dirty="0">
                <a:solidFill>
                  <a:srgbClr val="000000"/>
                </a:solidFill>
                <a:effectLst/>
              </a:rPr>
              <a:t>Examples: heroin, lysergic acid diethylamide (LSD), </a:t>
            </a:r>
            <a:r>
              <a:rPr lang="en-US" b="0" i="0" dirty="0">
                <a:solidFill>
                  <a:srgbClr val="000000"/>
                </a:solidFill>
                <a:effectLst/>
                <a:highlight>
                  <a:srgbClr val="FFFF00"/>
                </a:highlight>
              </a:rPr>
              <a:t>marijuana (cannabis)</a:t>
            </a:r>
            <a:r>
              <a:rPr lang="en-US" b="0" i="0" dirty="0">
                <a:solidFill>
                  <a:srgbClr val="000000"/>
                </a:solidFill>
                <a:effectLst/>
              </a:rPr>
              <a:t>, 3,4-methylenedioxymethamphetamine (ecstasy), methaqualone, and peyote.</a:t>
            </a:r>
            <a:endParaRPr lang="en-US" dirty="0"/>
          </a:p>
          <a:p>
            <a:pPr algn="l"/>
            <a:endParaRPr lang="en-US" b="0" i="0" dirty="0">
              <a:solidFill>
                <a:srgbClr val="000000"/>
              </a:solidFill>
              <a:effectLst/>
            </a:endParaRPr>
          </a:p>
          <a:p>
            <a:pPr algn="l"/>
            <a:r>
              <a:rPr lang="en-US" b="1" i="0" dirty="0">
                <a:solidFill>
                  <a:srgbClr val="000000"/>
                </a:solidFill>
                <a:effectLst/>
              </a:rPr>
              <a:t>Schedule II</a:t>
            </a:r>
            <a:r>
              <a:rPr lang="en-US" b="0" i="0" dirty="0">
                <a:solidFill>
                  <a:srgbClr val="000000"/>
                </a:solidFill>
                <a:effectLst/>
              </a:rPr>
              <a:t>: </a:t>
            </a:r>
            <a:r>
              <a:rPr lang="en-US" b="1" i="0" u="sng" dirty="0">
                <a:solidFill>
                  <a:srgbClr val="000000"/>
                </a:solidFill>
                <a:effectLst/>
              </a:rPr>
              <a:t>high potential for abuse</a:t>
            </a:r>
            <a:r>
              <a:rPr lang="en-US" b="0" i="0" dirty="0">
                <a:solidFill>
                  <a:srgbClr val="000000"/>
                </a:solidFill>
                <a:effectLst/>
              </a:rPr>
              <a:t>, with </a:t>
            </a:r>
            <a:r>
              <a:rPr lang="en-US" b="1" i="0" u="sng" dirty="0">
                <a:solidFill>
                  <a:srgbClr val="000000"/>
                </a:solidFill>
                <a:effectLst/>
              </a:rPr>
              <a:t>use potentially leading to severe psychological or physical dependence</a:t>
            </a:r>
            <a:r>
              <a:rPr lang="en-US" b="0" i="0" dirty="0">
                <a:solidFill>
                  <a:srgbClr val="000000"/>
                </a:solidFill>
                <a:effectLst/>
              </a:rPr>
              <a:t>. Examples: combination products with less than 15 milligrams of hydrocodone per dosage unit (Vicodin), cocaine, methamphetamine, methadone, hydromorphone (</a:t>
            </a:r>
            <a:r>
              <a:rPr lang="en-US" b="0" i="0" dirty="0" err="1">
                <a:solidFill>
                  <a:srgbClr val="000000"/>
                </a:solidFill>
                <a:effectLst/>
              </a:rPr>
              <a:t>Dilaudid</a:t>
            </a:r>
            <a:r>
              <a:rPr lang="en-US" b="0" i="0" dirty="0">
                <a:solidFill>
                  <a:srgbClr val="000000"/>
                </a:solidFill>
                <a:effectLst/>
              </a:rPr>
              <a:t>), meperidine (Demerol), oxycodone (OxyContin), fentanyl, Dexedrine, Adderall, and Ritalin</a:t>
            </a:r>
          </a:p>
          <a:p>
            <a:pPr algn="l"/>
            <a:endParaRPr lang="en-US" b="0" i="0" dirty="0">
              <a:solidFill>
                <a:srgbClr val="000000"/>
              </a:solidFill>
              <a:effectLst/>
            </a:endParaRPr>
          </a:p>
          <a:p>
            <a:pPr algn="l"/>
            <a:r>
              <a:rPr lang="en-US" b="1" i="0" dirty="0">
                <a:solidFill>
                  <a:srgbClr val="000000"/>
                </a:solidFill>
                <a:effectLst/>
              </a:rPr>
              <a:t>Schedule III</a:t>
            </a:r>
            <a:r>
              <a:rPr lang="en-US" b="0" i="0" dirty="0">
                <a:solidFill>
                  <a:srgbClr val="000000"/>
                </a:solidFill>
                <a:effectLst/>
              </a:rPr>
              <a:t>: </a:t>
            </a:r>
            <a:r>
              <a:rPr lang="en-US" b="1" i="0" u="sng" dirty="0">
                <a:solidFill>
                  <a:srgbClr val="000000"/>
                </a:solidFill>
                <a:effectLst/>
              </a:rPr>
              <a:t>moderate to low potential for physical and psychological dependence</a:t>
            </a:r>
            <a:r>
              <a:rPr lang="en-US" b="0" i="0" dirty="0">
                <a:solidFill>
                  <a:srgbClr val="000000"/>
                </a:solidFill>
                <a:effectLst/>
              </a:rPr>
              <a:t>. Examples: products containing less than 90 milligrams of codeine per dosage unit (Tylenol with codeine), ketamine, anabolic steroids, testosterone</a:t>
            </a:r>
          </a:p>
          <a:p>
            <a:pPr algn="l"/>
            <a:endParaRPr lang="en-US" b="0" i="0" dirty="0">
              <a:solidFill>
                <a:srgbClr val="000000"/>
              </a:solidFill>
              <a:effectLst/>
            </a:endParaRPr>
          </a:p>
          <a:p>
            <a:pPr algn="l"/>
            <a:r>
              <a:rPr lang="en-US" b="1" i="0" dirty="0">
                <a:solidFill>
                  <a:srgbClr val="000000"/>
                </a:solidFill>
                <a:effectLst/>
              </a:rPr>
              <a:t>Schedule IV</a:t>
            </a:r>
            <a:r>
              <a:rPr lang="en-US" b="0" i="0" dirty="0">
                <a:solidFill>
                  <a:srgbClr val="000000"/>
                </a:solidFill>
                <a:effectLst/>
              </a:rPr>
              <a:t>: </a:t>
            </a:r>
            <a:r>
              <a:rPr lang="en-US" b="1" i="0" u="sng" dirty="0">
                <a:solidFill>
                  <a:srgbClr val="000000"/>
                </a:solidFill>
                <a:effectLst/>
              </a:rPr>
              <a:t>low potential for abuse and low risk of dependence</a:t>
            </a:r>
            <a:r>
              <a:rPr lang="en-US" b="0" i="0" dirty="0">
                <a:solidFill>
                  <a:srgbClr val="000000"/>
                </a:solidFill>
                <a:effectLst/>
              </a:rPr>
              <a:t>. Examples: Xanax, Soma, Darvon, Darvocet, Valium, Ativan, </a:t>
            </a:r>
            <a:r>
              <a:rPr lang="en-US" b="0" i="0" dirty="0" err="1">
                <a:solidFill>
                  <a:srgbClr val="000000"/>
                </a:solidFill>
                <a:effectLst/>
              </a:rPr>
              <a:t>Talwin</a:t>
            </a:r>
            <a:r>
              <a:rPr lang="en-US" b="0" i="0" dirty="0">
                <a:solidFill>
                  <a:srgbClr val="000000"/>
                </a:solidFill>
                <a:effectLst/>
              </a:rPr>
              <a:t>, Ambien, Tramadol</a:t>
            </a:r>
          </a:p>
          <a:p>
            <a:pPr algn="l"/>
            <a:endParaRPr lang="en-US" b="0" i="0" dirty="0">
              <a:solidFill>
                <a:srgbClr val="000000"/>
              </a:solidFill>
              <a:effectLst/>
            </a:endParaRPr>
          </a:p>
          <a:p>
            <a:pPr algn="l"/>
            <a:r>
              <a:rPr lang="en-US" b="1" i="0" dirty="0">
                <a:solidFill>
                  <a:srgbClr val="000000"/>
                </a:solidFill>
                <a:effectLst/>
              </a:rPr>
              <a:t>Schedule V</a:t>
            </a:r>
            <a:r>
              <a:rPr lang="en-US" b="0" i="0" dirty="0">
                <a:solidFill>
                  <a:srgbClr val="000000"/>
                </a:solidFill>
                <a:effectLst/>
              </a:rPr>
              <a:t>: </a:t>
            </a:r>
            <a:r>
              <a:rPr lang="en-US" b="1" i="0" u="sng" dirty="0">
                <a:solidFill>
                  <a:srgbClr val="000000"/>
                </a:solidFill>
                <a:effectLst/>
              </a:rPr>
              <a:t>lower potential for abuse than Schedule IV </a:t>
            </a:r>
            <a:r>
              <a:rPr lang="en-US" b="0" i="0" dirty="0">
                <a:solidFill>
                  <a:srgbClr val="000000"/>
                </a:solidFill>
                <a:effectLst/>
              </a:rPr>
              <a:t>and consist of preparations containing limited quantities of certain narcotics. Examples: cough preparations with less than 200 milligrams of codeine or per 100 milliliters (Robitussin AC), Lomotil, </a:t>
            </a:r>
            <a:r>
              <a:rPr lang="en-US" b="0" i="0" dirty="0" err="1">
                <a:solidFill>
                  <a:srgbClr val="000000"/>
                </a:solidFill>
                <a:effectLst/>
              </a:rPr>
              <a:t>Motofen</a:t>
            </a:r>
            <a:r>
              <a:rPr lang="en-US" b="0" i="0" dirty="0">
                <a:solidFill>
                  <a:srgbClr val="000000"/>
                </a:solidFill>
                <a:effectLst/>
              </a:rPr>
              <a:t>, Lyrica, </a:t>
            </a:r>
            <a:r>
              <a:rPr lang="en-US" b="0" i="0" dirty="0" err="1">
                <a:solidFill>
                  <a:srgbClr val="000000"/>
                </a:solidFill>
                <a:effectLst/>
              </a:rPr>
              <a:t>Parepectolin</a:t>
            </a:r>
            <a:endParaRPr lang="en-US" b="0" i="0" dirty="0">
              <a:solidFill>
                <a:srgbClr val="000000"/>
              </a:solidFill>
              <a:effectLst/>
            </a:endParaRPr>
          </a:p>
          <a:p>
            <a:pPr marL="342900" indent="-342900">
              <a:spcBef>
                <a:spcPts val="600"/>
              </a:spcBef>
              <a:buFont typeface="Arial" panose="020B0604020202020204" pitchFamily="34" charset="0"/>
              <a:buChar char="•"/>
            </a:pPr>
            <a:r>
              <a:rPr lang="en-US" dirty="0">
                <a:solidFill>
                  <a:srgbClr val="00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9414267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44f6b11f-352b-4b55-89fb-a13ff59a4359">
      <UserInfo>
        <DisplayName>Pepper, James</DisplayName>
        <AccountId>13</AccountId>
        <AccountType/>
      </UserInfo>
      <UserInfo>
        <DisplayName>Harris, Kyle</DisplayName>
        <AccountId>15</AccountId>
        <AccountType/>
      </UserInfo>
      <UserInfo>
        <DisplayName>Hulburd, Julie</DisplayName>
        <AccountId>14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CEF341CB458934A96C02A3F8C877716" ma:contentTypeVersion="12" ma:contentTypeDescription="Create a new document." ma:contentTypeScope="" ma:versionID="2f1f75d85fb9774990ed80f4d6a9e499">
  <xsd:schema xmlns:xsd="http://www.w3.org/2001/XMLSchema" xmlns:xs="http://www.w3.org/2001/XMLSchema" xmlns:p="http://schemas.microsoft.com/office/2006/metadata/properties" xmlns:ns1="http://schemas.microsoft.com/sharepoint/v3" xmlns:ns2="388b5958-f5db-4f94-ab3e-91e85fea9a40" xmlns:ns3="44f6b11f-352b-4b55-89fb-a13ff59a4359" targetNamespace="http://schemas.microsoft.com/office/2006/metadata/properties" ma:root="true" ma:fieldsID="4b9180e0490644399b6f38be13619d68" ns1:_="" ns2:_="" ns3:_="">
    <xsd:import namespace="http://schemas.microsoft.com/sharepoint/v3"/>
    <xsd:import namespace="388b5958-f5db-4f94-ab3e-91e85fea9a40"/>
    <xsd:import namespace="44f6b11f-352b-4b55-89fb-a13ff59a435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1:_ip_UnifiedCompliancePolicyProperties" minOccurs="0"/>
                <xsd:element ref="ns1:_ip_UnifiedCompliancePolicyUIActio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88b5958-f5db-4f94-ab3e-91e85fea9a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f6b11f-352b-4b55-89fb-a13ff59a435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82119C-2D69-44C1-91ED-532AA7DEE4ED}">
  <ds:schemaRefs>
    <ds:schemaRef ds:uri="http://schemas.openxmlformats.org/package/2006/metadata/core-properties"/>
    <ds:schemaRef ds:uri="http://purl.org/dc/elements/1.1/"/>
    <ds:schemaRef ds:uri="http://schemas.microsoft.com/office/2006/metadata/properties"/>
    <ds:schemaRef ds:uri="388b5958-f5db-4f94-ab3e-91e85fea9a40"/>
    <ds:schemaRef ds:uri="http://schemas.microsoft.com/office/2006/documentManagement/types"/>
    <ds:schemaRef ds:uri="http://schemas.microsoft.com/sharepoint/v3"/>
    <ds:schemaRef ds:uri="http://purl.org/dc/dcmitype/"/>
    <ds:schemaRef ds:uri="http://schemas.microsoft.com/office/infopath/2007/PartnerControls"/>
    <ds:schemaRef ds:uri="44f6b11f-352b-4b55-89fb-a13ff59a4359"/>
    <ds:schemaRef ds:uri="http://www.w3.org/XML/1998/namespace"/>
    <ds:schemaRef ds:uri="http://purl.org/dc/terms/"/>
  </ds:schemaRefs>
</ds:datastoreItem>
</file>

<file path=customXml/itemProps2.xml><?xml version="1.0" encoding="utf-8"?>
<ds:datastoreItem xmlns:ds="http://schemas.openxmlformats.org/officeDocument/2006/customXml" ds:itemID="{A5C2EAF7-53C2-4594-8715-072D4D6BCF25}">
  <ds:schemaRefs>
    <ds:schemaRef ds:uri="388b5958-f5db-4f94-ab3e-91e85fea9a40"/>
    <ds:schemaRef ds:uri="44f6b11f-352b-4b55-89fb-a13ff59a435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467D6853-FBCC-49CC-AF69-43F1C629C2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29960</TotalTime>
  <Words>6401</Words>
  <Application>Microsoft Office PowerPoint</Application>
  <PresentationFormat>Custom</PresentationFormat>
  <Paragraphs>607</Paragraphs>
  <Slides>31</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Mason Tvert</dc:creator>
  <cp:lastModifiedBy>Pepper, James</cp:lastModifiedBy>
  <cp:revision>18</cp:revision>
  <dcterms:created xsi:type="dcterms:W3CDTF">2021-07-01T16:41:02Z</dcterms:created>
  <dcterms:modified xsi:type="dcterms:W3CDTF">2024-08-21T18:47:56Z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0x0101003CEF341CB458934A96C02A3F8C877716</vt:lpwstr>
  </property>
</Properties>
</file>