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4"/>
  </p:sldMasterIdLst>
  <p:notesMasterIdLst>
    <p:notesMasterId r:id="rId22"/>
  </p:notesMasterIdLst>
  <p:sldIdLst>
    <p:sldId id="256" r:id="rId5"/>
    <p:sldId id="445" r:id="rId6"/>
    <p:sldId id="557" r:id="rId7"/>
    <p:sldId id="520" r:id="rId8"/>
    <p:sldId id="558" r:id="rId9"/>
    <p:sldId id="521" r:id="rId10"/>
    <p:sldId id="516" r:id="rId11"/>
    <p:sldId id="525" r:id="rId12"/>
    <p:sldId id="559" r:id="rId13"/>
    <p:sldId id="561" r:id="rId14"/>
    <p:sldId id="587" r:id="rId15"/>
    <p:sldId id="589" r:id="rId16"/>
    <p:sldId id="591" r:id="rId17"/>
    <p:sldId id="592" r:id="rId18"/>
    <p:sldId id="593" r:id="rId19"/>
    <p:sldId id="595" r:id="rId20"/>
    <p:sldId id="555" r:id="rId21"/>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 Smith" initials="DS" lastIdx="2" clrIdx="0">
    <p:extLst>
      <p:ext uri="{19B8F6BF-5375-455C-9EA6-DF929625EA0E}">
        <p15:presenceInfo xmlns:p15="http://schemas.microsoft.com/office/powerpoint/2012/main" userId="S::d.smith@vicentesederberg.com::c55e3da3-cda9-4727-965c-1bd48f1eaf3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A202"/>
    <a:srgbClr val="951317"/>
    <a:srgbClr val="33AD07"/>
    <a:srgbClr val="0D3D5E"/>
    <a:srgbClr val="0C537C"/>
    <a:srgbClr val="40B5C3"/>
    <a:srgbClr val="7524C7"/>
    <a:srgbClr val="ED1566"/>
    <a:srgbClr val="0C23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4" autoAdjust="0"/>
    <p:restoredTop sz="95097" autoAdjust="0"/>
  </p:normalViewPr>
  <p:slideViewPr>
    <p:cSldViewPr snapToGrid="0">
      <p:cViewPr varScale="1">
        <p:scale>
          <a:sx n="57" d="100"/>
          <a:sy n="57" d="100"/>
        </p:scale>
        <p:origin x="58" y="35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3549E2-C3CE-48CB-8F01-8D6774354194}" type="doc">
      <dgm:prSet loTypeId="urn:microsoft.com/office/officeart/2005/8/layout/default" loCatId="list" qsTypeId="urn:microsoft.com/office/officeart/2005/8/quickstyle/simple3" qsCatId="simple" csTypeId="urn:microsoft.com/office/officeart/2005/8/colors/accent0_3" csCatId="mainScheme" phldr="1"/>
      <dgm:spPr/>
      <dgm:t>
        <a:bodyPr/>
        <a:lstStyle/>
        <a:p>
          <a:endParaRPr lang="en-US"/>
        </a:p>
      </dgm:t>
    </dgm:pt>
    <dgm:pt modelId="{8A50DD81-3AB0-48BC-8D57-018ECE14F7B0}" type="pres">
      <dgm:prSet presAssocID="{2D3549E2-C3CE-48CB-8F01-8D6774354194}" presName="diagram" presStyleCnt="0">
        <dgm:presLayoutVars>
          <dgm:dir/>
          <dgm:resizeHandles val="exact"/>
        </dgm:presLayoutVars>
      </dgm:prSet>
      <dgm:spPr/>
    </dgm:pt>
  </dgm:ptLst>
  <dgm:cxnLst>
    <dgm:cxn modelId="{47486217-B32D-48D2-B4A6-4C0454CF8E44}" type="presOf" srcId="{2D3549E2-C3CE-48CB-8F01-8D6774354194}" destId="{8A50DD81-3AB0-48BC-8D57-018ECE14F7B0}"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8F7271-DD3A-D445-96F7-650045A1939C}" type="datetimeFigureOut">
              <a:rPr lang="en-US" smtClean="0"/>
              <a:t>8/21/2024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50D980-1021-4345-A343-553E027790C5}" type="slidenum">
              <a:rPr lang="en-US" smtClean="0"/>
              <a:t>‹#›</a:t>
            </a:fld>
            <a:endParaRPr lang="en-US"/>
          </a:p>
        </p:txBody>
      </p:sp>
    </p:spTree>
    <p:extLst>
      <p:ext uri="{BB962C8B-B14F-4D97-AF65-F5344CB8AC3E}">
        <p14:creationId xmlns:p14="http://schemas.microsoft.com/office/powerpoint/2010/main" val="126512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50D980-1021-4345-A343-553E027790C5}" type="slidenum">
              <a:rPr lang="en-US" smtClean="0"/>
              <a:t>1</a:t>
            </a:fld>
            <a:endParaRPr lang="en-US"/>
          </a:p>
        </p:txBody>
      </p:sp>
    </p:spTree>
    <p:extLst>
      <p:ext uri="{BB962C8B-B14F-4D97-AF65-F5344CB8AC3E}">
        <p14:creationId xmlns:p14="http://schemas.microsoft.com/office/powerpoint/2010/main" val="179073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50D980-1021-4345-A343-553E027790C5}" type="slidenum">
              <a:rPr lang="en-US" smtClean="0"/>
              <a:t>11</a:t>
            </a:fld>
            <a:endParaRPr lang="en-US"/>
          </a:p>
        </p:txBody>
      </p:sp>
    </p:spTree>
    <p:extLst>
      <p:ext uri="{BB962C8B-B14F-4D97-AF65-F5344CB8AC3E}">
        <p14:creationId xmlns:p14="http://schemas.microsoft.com/office/powerpoint/2010/main" val="2221647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650D980-1021-4345-A343-553E027790C5}" type="slidenum">
              <a:rPr lang="en-US" smtClean="0"/>
              <a:t>12</a:t>
            </a:fld>
            <a:endParaRPr lang="en-US"/>
          </a:p>
        </p:txBody>
      </p:sp>
    </p:spTree>
    <p:extLst>
      <p:ext uri="{BB962C8B-B14F-4D97-AF65-F5344CB8AC3E}">
        <p14:creationId xmlns:p14="http://schemas.microsoft.com/office/powerpoint/2010/main" val="1761350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650D980-1021-4345-A343-553E027790C5}" type="slidenum">
              <a:rPr lang="en-US" smtClean="0"/>
              <a:t>13</a:t>
            </a:fld>
            <a:endParaRPr lang="en-US"/>
          </a:p>
        </p:txBody>
      </p:sp>
    </p:spTree>
    <p:extLst>
      <p:ext uri="{BB962C8B-B14F-4D97-AF65-F5344CB8AC3E}">
        <p14:creationId xmlns:p14="http://schemas.microsoft.com/office/powerpoint/2010/main" val="1702466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650D980-1021-4345-A343-553E027790C5}" type="slidenum">
              <a:rPr lang="en-US" smtClean="0"/>
              <a:t>14</a:t>
            </a:fld>
            <a:endParaRPr lang="en-US"/>
          </a:p>
        </p:txBody>
      </p:sp>
    </p:spTree>
    <p:extLst>
      <p:ext uri="{BB962C8B-B14F-4D97-AF65-F5344CB8AC3E}">
        <p14:creationId xmlns:p14="http://schemas.microsoft.com/office/powerpoint/2010/main" val="274028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650D980-1021-4345-A343-553E027790C5}" type="slidenum">
              <a:rPr lang="en-US" smtClean="0"/>
              <a:t>15</a:t>
            </a:fld>
            <a:endParaRPr lang="en-US"/>
          </a:p>
        </p:txBody>
      </p:sp>
    </p:spTree>
    <p:extLst>
      <p:ext uri="{BB962C8B-B14F-4D97-AF65-F5344CB8AC3E}">
        <p14:creationId xmlns:p14="http://schemas.microsoft.com/office/powerpoint/2010/main" val="1877888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650D980-1021-4345-A343-553E027790C5}" type="slidenum">
              <a:rPr lang="en-US" smtClean="0"/>
              <a:t>16</a:t>
            </a:fld>
            <a:endParaRPr lang="en-US"/>
          </a:p>
        </p:txBody>
      </p:sp>
    </p:spTree>
    <p:extLst>
      <p:ext uri="{BB962C8B-B14F-4D97-AF65-F5344CB8AC3E}">
        <p14:creationId xmlns:p14="http://schemas.microsoft.com/office/powerpoint/2010/main" val="3465396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50D980-1021-4345-A343-553E027790C5}" type="slidenum">
              <a:rPr lang="en-US" smtClean="0"/>
              <a:t>17</a:t>
            </a:fld>
            <a:endParaRPr lang="en-US"/>
          </a:p>
        </p:txBody>
      </p:sp>
    </p:spTree>
    <p:extLst>
      <p:ext uri="{BB962C8B-B14F-4D97-AF65-F5344CB8AC3E}">
        <p14:creationId xmlns:p14="http://schemas.microsoft.com/office/powerpoint/2010/main" val="1443718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50D980-1021-4345-A343-553E027790C5}" type="slidenum">
              <a:rPr lang="en-US" smtClean="0"/>
              <a:t>3</a:t>
            </a:fld>
            <a:endParaRPr lang="en-US"/>
          </a:p>
        </p:txBody>
      </p:sp>
    </p:spTree>
    <p:extLst>
      <p:ext uri="{BB962C8B-B14F-4D97-AF65-F5344CB8AC3E}">
        <p14:creationId xmlns:p14="http://schemas.microsoft.com/office/powerpoint/2010/main" val="3152988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50D980-1021-4345-A343-553E027790C5}" type="slidenum">
              <a:rPr lang="en-US" smtClean="0"/>
              <a:t>4</a:t>
            </a:fld>
            <a:endParaRPr lang="en-US"/>
          </a:p>
        </p:txBody>
      </p:sp>
    </p:spTree>
    <p:extLst>
      <p:ext uri="{BB962C8B-B14F-4D97-AF65-F5344CB8AC3E}">
        <p14:creationId xmlns:p14="http://schemas.microsoft.com/office/powerpoint/2010/main" val="3954218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50D980-1021-4345-A343-553E027790C5}" type="slidenum">
              <a:rPr lang="en-US" smtClean="0"/>
              <a:t>5</a:t>
            </a:fld>
            <a:endParaRPr lang="en-US"/>
          </a:p>
        </p:txBody>
      </p:sp>
    </p:spTree>
    <p:extLst>
      <p:ext uri="{BB962C8B-B14F-4D97-AF65-F5344CB8AC3E}">
        <p14:creationId xmlns:p14="http://schemas.microsoft.com/office/powerpoint/2010/main" val="3152913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50D980-1021-4345-A343-553E027790C5}" type="slidenum">
              <a:rPr lang="en-US" smtClean="0"/>
              <a:t>6</a:t>
            </a:fld>
            <a:endParaRPr lang="en-US"/>
          </a:p>
        </p:txBody>
      </p:sp>
    </p:spTree>
    <p:extLst>
      <p:ext uri="{BB962C8B-B14F-4D97-AF65-F5344CB8AC3E}">
        <p14:creationId xmlns:p14="http://schemas.microsoft.com/office/powerpoint/2010/main" val="1593004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50D980-1021-4345-A343-553E027790C5}" type="slidenum">
              <a:rPr lang="en-US" smtClean="0"/>
              <a:t>7</a:t>
            </a:fld>
            <a:endParaRPr lang="en-US"/>
          </a:p>
        </p:txBody>
      </p:sp>
    </p:spTree>
    <p:extLst>
      <p:ext uri="{BB962C8B-B14F-4D97-AF65-F5344CB8AC3E}">
        <p14:creationId xmlns:p14="http://schemas.microsoft.com/office/powerpoint/2010/main" val="1911305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650D980-1021-4345-A343-553E027790C5}" type="slidenum">
              <a:rPr lang="en-US" smtClean="0"/>
              <a:t>8</a:t>
            </a:fld>
            <a:endParaRPr lang="en-US"/>
          </a:p>
        </p:txBody>
      </p:sp>
    </p:spTree>
    <p:extLst>
      <p:ext uri="{BB962C8B-B14F-4D97-AF65-F5344CB8AC3E}">
        <p14:creationId xmlns:p14="http://schemas.microsoft.com/office/powerpoint/2010/main" val="187714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650D980-1021-4345-A343-553E027790C5}" type="slidenum">
              <a:rPr lang="en-US" smtClean="0"/>
              <a:t>9</a:t>
            </a:fld>
            <a:endParaRPr lang="en-US"/>
          </a:p>
        </p:txBody>
      </p:sp>
    </p:spTree>
    <p:extLst>
      <p:ext uri="{BB962C8B-B14F-4D97-AF65-F5344CB8AC3E}">
        <p14:creationId xmlns:p14="http://schemas.microsoft.com/office/powerpoint/2010/main" val="2496496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650D980-1021-4345-A343-553E027790C5}" type="slidenum">
              <a:rPr lang="en-US" smtClean="0"/>
              <a:t>10</a:t>
            </a:fld>
            <a:endParaRPr lang="en-US"/>
          </a:p>
        </p:txBody>
      </p:sp>
    </p:spTree>
    <p:extLst>
      <p:ext uri="{BB962C8B-B14F-4D97-AF65-F5344CB8AC3E}">
        <p14:creationId xmlns:p14="http://schemas.microsoft.com/office/powerpoint/2010/main" val="3660803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B31FDF1-CF30-A447-ABF2-E4350ECBEF70}" type="datetime1">
              <a:rPr lang="en-US" smtClean="0"/>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920A-080A-0245-808C-84CEE87E3422}" type="slidenum">
              <a:rPr lang="en-US" smtClean="0"/>
              <a:t>‹#›</a:t>
            </a:fld>
            <a:endParaRPr lang="en-US"/>
          </a:p>
        </p:txBody>
      </p:sp>
    </p:spTree>
    <p:extLst>
      <p:ext uri="{BB962C8B-B14F-4D97-AF65-F5344CB8AC3E}">
        <p14:creationId xmlns:p14="http://schemas.microsoft.com/office/powerpoint/2010/main" val="759769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CC9F7F-72CB-1B4A-83BF-36FA5CF6D8B0}" type="datetime1">
              <a:rPr lang="en-US" smtClean="0"/>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920A-080A-0245-808C-84CEE87E3422}" type="slidenum">
              <a:rPr lang="en-US" smtClean="0"/>
              <a:t>‹#›</a:t>
            </a:fld>
            <a:endParaRPr lang="en-US"/>
          </a:p>
        </p:txBody>
      </p:sp>
    </p:spTree>
    <p:extLst>
      <p:ext uri="{BB962C8B-B14F-4D97-AF65-F5344CB8AC3E}">
        <p14:creationId xmlns:p14="http://schemas.microsoft.com/office/powerpoint/2010/main" val="2195475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365125"/>
            <a:ext cx="262821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7982" y="365125"/>
            <a:ext cx="773228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773500-C0C5-584E-8C4C-B7BF51782A65}" type="datetime1">
              <a:rPr lang="en-US" smtClean="0"/>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920A-080A-0245-808C-84CEE87E3422}" type="slidenum">
              <a:rPr lang="en-US" smtClean="0"/>
              <a:t>‹#›</a:t>
            </a:fld>
            <a:endParaRPr lang="en-US"/>
          </a:p>
        </p:txBody>
      </p:sp>
    </p:spTree>
    <p:extLst>
      <p:ext uri="{BB962C8B-B14F-4D97-AF65-F5344CB8AC3E}">
        <p14:creationId xmlns:p14="http://schemas.microsoft.com/office/powerpoint/2010/main" val="2512033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8EF3DD-45B5-6B4C-B0A2-247236174BD6}" type="datetime1">
              <a:rPr lang="en-US" smtClean="0"/>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920A-080A-0245-808C-84CEE87E3422}" type="slidenum">
              <a:rPr lang="en-US" smtClean="0"/>
              <a:t>‹#›</a:t>
            </a:fld>
            <a:endParaRPr lang="en-US"/>
          </a:p>
        </p:txBody>
      </p:sp>
    </p:spTree>
    <p:extLst>
      <p:ext uri="{BB962C8B-B14F-4D97-AF65-F5344CB8AC3E}">
        <p14:creationId xmlns:p14="http://schemas.microsoft.com/office/powerpoint/2010/main" val="3934903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3" y="1709739"/>
            <a:ext cx="10512862" cy="2852737"/>
          </a:xfrm>
        </p:spPr>
        <p:txBody>
          <a:bodyPr anchor="b"/>
          <a:lstStyle>
            <a:lvl1pPr>
              <a:defRPr sz="5998"/>
            </a:lvl1pPr>
          </a:lstStyle>
          <a:p>
            <a:r>
              <a:rPr lang="en-US"/>
              <a:t>Click to edit Master title style</a:t>
            </a:r>
          </a:p>
        </p:txBody>
      </p:sp>
      <p:sp>
        <p:nvSpPr>
          <p:cNvPr id="3" name="Text Placeholder 2"/>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CA673C-1902-0846-8EE8-D1D97146170A}" type="datetime1">
              <a:rPr lang="en-US" smtClean="0"/>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920A-080A-0245-808C-84CEE87E3422}" type="slidenum">
              <a:rPr lang="en-US" smtClean="0"/>
              <a:t>‹#›</a:t>
            </a:fld>
            <a:endParaRPr lang="en-US"/>
          </a:p>
        </p:txBody>
      </p:sp>
    </p:spTree>
    <p:extLst>
      <p:ext uri="{BB962C8B-B14F-4D97-AF65-F5344CB8AC3E}">
        <p14:creationId xmlns:p14="http://schemas.microsoft.com/office/powerpoint/2010/main" val="2554530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798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59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ED27200-C030-3940-81A5-2068F3BB0F0C}" type="datetime1">
              <a:rPr lang="en-US" smtClean="0"/>
              <a:t>8/21/2024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2920A-080A-0245-808C-84CEE87E3422}" type="slidenum">
              <a:rPr lang="en-US" smtClean="0"/>
              <a:t>‹#›</a:t>
            </a:fld>
            <a:endParaRPr lang="en-US"/>
          </a:p>
        </p:txBody>
      </p:sp>
    </p:spTree>
    <p:extLst>
      <p:ext uri="{BB962C8B-B14F-4D97-AF65-F5344CB8AC3E}">
        <p14:creationId xmlns:p14="http://schemas.microsoft.com/office/powerpoint/2010/main" val="2338918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569" y="365126"/>
            <a:ext cx="10512862" cy="1325563"/>
          </a:xfrm>
        </p:spPr>
        <p:txBody>
          <a:bodyPr/>
          <a:lstStyle/>
          <a:p>
            <a:r>
              <a:rPr lang="en-US"/>
              <a:t>Click to edit Master title style</a:t>
            </a:r>
          </a:p>
        </p:txBody>
      </p:sp>
      <p:sp>
        <p:nvSpPr>
          <p:cNvPr id="3" name="Text Placeholder 2"/>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570" y="2505075"/>
            <a:ext cx="515644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593" y="2505075"/>
            <a:ext cx="518183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480FF52-CF76-3742-A5CF-1E17155342BE}" type="datetime1">
              <a:rPr lang="en-US" smtClean="0"/>
              <a:t>8/21/2024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F2920A-080A-0245-808C-84CEE87E3422}" type="slidenum">
              <a:rPr lang="en-US" smtClean="0"/>
              <a:t>‹#›</a:t>
            </a:fld>
            <a:endParaRPr lang="en-US"/>
          </a:p>
        </p:txBody>
      </p:sp>
    </p:spTree>
    <p:extLst>
      <p:ext uri="{BB962C8B-B14F-4D97-AF65-F5344CB8AC3E}">
        <p14:creationId xmlns:p14="http://schemas.microsoft.com/office/powerpoint/2010/main" val="3621066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6EB4164-F68A-E545-9E72-C3AD8D6C1DC3}" type="datetime1">
              <a:rPr lang="en-US" smtClean="0"/>
              <a:t>8/21/2024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F2920A-080A-0245-808C-84CEE87E3422}" type="slidenum">
              <a:rPr lang="en-US" smtClean="0"/>
              <a:t>‹#›</a:t>
            </a:fld>
            <a:endParaRPr lang="en-US"/>
          </a:p>
        </p:txBody>
      </p:sp>
    </p:spTree>
    <p:extLst>
      <p:ext uri="{BB962C8B-B14F-4D97-AF65-F5344CB8AC3E}">
        <p14:creationId xmlns:p14="http://schemas.microsoft.com/office/powerpoint/2010/main" val="3178956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025F4A-8405-9144-BC5A-FE19F9D51327}" type="datetime1">
              <a:rPr lang="en-US" smtClean="0"/>
              <a:t>8/21/2024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F2920A-080A-0245-808C-84CEE87E3422}" type="slidenum">
              <a:rPr lang="en-US" smtClean="0"/>
              <a:t>‹#›</a:t>
            </a:fld>
            <a:endParaRPr lang="en-US"/>
          </a:p>
        </p:txBody>
      </p:sp>
    </p:spTree>
    <p:extLst>
      <p:ext uri="{BB962C8B-B14F-4D97-AF65-F5344CB8AC3E}">
        <p14:creationId xmlns:p14="http://schemas.microsoft.com/office/powerpoint/2010/main" val="1072476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Content Placeholder 2"/>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1D6191-6BCB-2242-9372-423A53A11982}" type="datetime1">
              <a:rPr lang="en-US" smtClean="0"/>
              <a:t>8/21/2024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2920A-080A-0245-808C-84CEE87E3422}" type="slidenum">
              <a:rPr lang="en-US" smtClean="0"/>
              <a:t>‹#›</a:t>
            </a:fld>
            <a:endParaRPr lang="en-US"/>
          </a:p>
        </p:txBody>
      </p:sp>
    </p:spTree>
    <p:extLst>
      <p:ext uri="{BB962C8B-B14F-4D97-AF65-F5344CB8AC3E}">
        <p14:creationId xmlns:p14="http://schemas.microsoft.com/office/powerpoint/2010/main" val="3202998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Picture Placeholder 2"/>
          <p:cNvSpPr>
            <a:spLocks noGrp="1" noChangeAspect="1"/>
          </p:cNvSpPr>
          <p:nvPr>
            <p:ph type="pic" idx="1"/>
          </p:nvPr>
        </p:nvSpPr>
        <p:spPr>
          <a:xfrm>
            <a:off x="5181838" y="987426"/>
            <a:ext cx="6170593" cy="4873625"/>
          </a:xfrm>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71C7ED-AC7C-3E47-8E7F-11DA9559CC7F}" type="datetime1">
              <a:rPr lang="en-US" smtClean="0"/>
              <a:t>8/21/2024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2920A-080A-0245-808C-84CEE87E3422}" type="slidenum">
              <a:rPr lang="en-US" smtClean="0"/>
              <a:t>‹#›</a:t>
            </a:fld>
            <a:endParaRPr lang="en-US"/>
          </a:p>
        </p:txBody>
      </p:sp>
    </p:spTree>
    <p:extLst>
      <p:ext uri="{BB962C8B-B14F-4D97-AF65-F5344CB8AC3E}">
        <p14:creationId xmlns:p14="http://schemas.microsoft.com/office/powerpoint/2010/main" val="2080232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246A4B-3032-5446-9405-DB2AF227E345}" type="datetime1">
              <a:rPr lang="en-US" smtClean="0"/>
              <a:t>8/21/2024</a:t>
            </a:fld>
            <a:endParaRPr lang="en-US"/>
          </a:p>
        </p:txBody>
      </p:sp>
      <p:sp>
        <p:nvSpPr>
          <p:cNvPr id="5" name="Footer Placeholder 4"/>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F2920A-080A-0245-808C-84CEE87E3422}" type="slidenum">
              <a:rPr lang="en-US" smtClean="0"/>
              <a:t>‹#›</a:t>
            </a:fld>
            <a:endParaRPr lang="en-US"/>
          </a:p>
        </p:txBody>
      </p:sp>
    </p:spTree>
    <p:extLst>
      <p:ext uri="{BB962C8B-B14F-4D97-AF65-F5344CB8AC3E}">
        <p14:creationId xmlns:p14="http://schemas.microsoft.com/office/powerpoint/2010/main" val="19178648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m/url?sa=t&amp;rct=j&amp;q=&amp;esrc=s&amp;source=web&amp;cd=&amp;ved=2ahUKEwjk_Ov29878AhVpKlkFHTGhBnAQFnoECBsQAQ&amp;url=https%3A%2F%2Folis.oregonlegislature.gov%2Fliz%2F2021R1%2FDownloads%2FPublicTestimonyDocument%2F15688&amp;usg=AOvVaw315VhX7cpNo_ElNo9zUzA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B348828E-6C33-C446-B399-C9E067B3C565}"/>
              </a:ext>
            </a:extLst>
          </p:cNvPr>
          <p:cNvPicPr>
            <a:picLocks noChangeAspect="1"/>
          </p:cNvPicPr>
          <p:nvPr/>
        </p:nvPicPr>
        <p:blipFill rotWithShape="1">
          <a:blip r:embed="rId3"/>
          <a:srcRect r="1887"/>
          <a:stretch/>
        </p:blipFill>
        <p:spPr>
          <a:xfrm>
            <a:off x="0" y="-84965"/>
            <a:ext cx="12188825" cy="5266944"/>
          </a:xfrm>
          <a:prstGeom prst="rect">
            <a:avLst/>
          </a:prstGeom>
        </p:spPr>
      </p:pic>
      <p:sp>
        <p:nvSpPr>
          <p:cNvPr id="7" name="TextBox 6">
            <a:extLst>
              <a:ext uri="{FF2B5EF4-FFF2-40B4-BE49-F238E27FC236}">
                <a16:creationId xmlns:a16="http://schemas.microsoft.com/office/drawing/2014/main" id="{A6F3A3B5-91E3-1E4C-9E44-C8483E8A3A24}"/>
              </a:ext>
            </a:extLst>
          </p:cNvPr>
          <p:cNvSpPr txBox="1"/>
          <p:nvPr/>
        </p:nvSpPr>
        <p:spPr>
          <a:xfrm>
            <a:off x="123568" y="475070"/>
            <a:ext cx="12600203" cy="2272032"/>
          </a:xfrm>
          <a:prstGeom prst="rect">
            <a:avLst/>
          </a:prstGeom>
          <a:noFill/>
        </p:spPr>
        <p:txBody>
          <a:bodyPr wrap="square" lIns="91440" tIns="45720" rIns="91440" bIns="45720" rtlCol="0" anchor="t">
            <a:spAutoFit/>
          </a:bodyPr>
          <a:lstStyle/>
          <a:p>
            <a:pPr>
              <a:lnSpc>
                <a:spcPct val="114000"/>
              </a:lnSpc>
            </a:pPr>
            <a:endParaRPr lang="en-US" sz="2600" dirty="0">
              <a:solidFill>
                <a:schemeClr val="bg1"/>
              </a:solidFill>
            </a:endParaRPr>
          </a:p>
          <a:p>
            <a:r>
              <a:rPr lang="en-US" sz="3600" b="1" dirty="0">
                <a:solidFill>
                  <a:schemeClr val="bg1"/>
                </a:solidFill>
              </a:rPr>
              <a:t>Perspectives on Business Support </a:t>
            </a:r>
            <a:endParaRPr lang="en-US" sz="2800" b="1" dirty="0">
              <a:solidFill>
                <a:schemeClr val="bg1"/>
              </a:solidFill>
            </a:endParaRPr>
          </a:p>
          <a:p>
            <a:endParaRPr lang="en-US" sz="2800" b="1" dirty="0">
              <a:solidFill>
                <a:schemeClr val="bg1"/>
              </a:solidFill>
            </a:endParaRPr>
          </a:p>
          <a:p>
            <a:endParaRPr lang="en-US" sz="2400" b="1" dirty="0">
              <a:solidFill>
                <a:schemeClr val="bg1"/>
              </a:solidFill>
            </a:endParaRPr>
          </a:p>
          <a:p>
            <a:r>
              <a:rPr lang="en-US" sz="2400" b="1" dirty="0">
                <a:solidFill>
                  <a:schemeClr val="bg1"/>
                </a:solidFill>
              </a:rPr>
              <a:t>August 21, 2024</a:t>
            </a:r>
          </a:p>
        </p:txBody>
      </p:sp>
      <p:pic>
        <p:nvPicPr>
          <p:cNvPr id="10" name="Picture 9">
            <a:extLst>
              <a:ext uri="{FF2B5EF4-FFF2-40B4-BE49-F238E27FC236}">
                <a16:creationId xmlns:a16="http://schemas.microsoft.com/office/drawing/2014/main" id="{672D399C-E3E9-4C42-B305-C38511801A06}"/>
              </a:ext>
            </a:extLst>
          </p:cNvPr>
          <p:cNvPicPr>
            <a:picLocks noChangeAspect="1"/>
          </p:cNvPicPr>
          <p:nvPr/>
        </p:nvPicPr>
        <p:blipFill>
          <a:blip r:embed="rId4"/>
          <a:stretch>
            <a:fillRect/>
          </a:stretch>
        </p:blipFill>
        <p:spPr>
          <a:xfrm>
            <a:off x="8947358" y="5731412"/>
            <a:ext cx="2784267" cy="651518"/>
          </a:xfrm>
          <a:prstGeom prst="rect">
            <a:avLst/>
          </a:prstGeom>
        </p:spPr>
      </p:pic>
      <p:cxnSp>
        <p:nvCxnSpPr>
          <p:cNvPr id="13" name="Straight Connector 12">
            <a:extLst>
              <a:ext uri="{FF2B5EF4-FFF2-40B4-BE49-F238E27FC236}">
                <a16:creationId xmlns:a16="http://schemas.microsoft.com/office/drawing/2014/main" id="{E5453910-8342-224F-944C-C30D4ECA0BB8}"/>
              </a:ext>
            </a:extLst>
          </p:cNvPr>
          <p:cNvCxnSpPr>
            <a:cxnSpLocks/>
          </p:cNvCxnSpPr>
          <p:nvPr/>
        </p:nvCxnSpPr>
        <p:spPr>
          <a:xfrm>
            <a:off x="0" y="2060559"/>
            <a:ext cx="8314267" cy="0"/>
          </a:xfrm>
          <a:prstGeom prst="line">
            <a:avLst/>
          </a:prstGeom>
          <a:solidFill>
            <a:srgbClr val="0C537C"/>
          </a:solidFill>
          <a:ln w="44450">
            <a:solidFill>
              <a:schemeClr val="bg1"/>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9867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513CA7-A2A0-2048-AF36-54BF178DA4FE}"/>
              </a:ext>
            </a:extLst>
          </p:cNvPr>
          <p:cNvSpPr/>
          <p:nvPr/>
        </p:nvSpPr>
        <p:spPr>
          <a:xfrm>
            <a:off x="0" y="364"/>
            <a:ext cx="12188825" cy="700278"/>
          </a:xfrm>
          <a:prstGeom prst="rect">
            <a:avLst/>
          </a:prstGeom>
          <a:gradFill>
            <a:gsLst>
              <a:gs pos="14000">
                <a:schemeClr val="tx1"/>
              </a:gs>
              <a:gs pos="100000">
                <a:schemeClr val="accent5">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873AFDB-176B-4BC6-AF58-65AB9D926353}"/>
              </a:ext>
            </a:extLst>
          </p:cNvPr>
          <p:cNvSpPr>
            <a:spLocks noGrp="1"/>
          </p:cNvSpPr>
          <p:nvPr>
            <p:ph idx="1"/>
          </p:nvPr>
        </p:nvSpPr>
        <p:spPr>
          <a:xfrm>
            <a:off x="244346" y="895040"/>
            <a:ext cx="11488848" cy="5266913"/>
          </a:xfrm>
        </p:spPr>
        <p:txBody>
          <a:bodyPr>
            <a:normAutofit/>
          </a:bodyPr>
          <a:lstStyle/>
          <a:p>
            <a:r>
              <a:rPr lang="en-US" dirty="0"/>
              <a:t>Though new applications for cannabis establishment licenses have slowed down since the CCB initially opened its application windows, there are still social equity and small cultivator applicants applying today. </a:t>
            </a:r>
          </a:p>
          <a:p>
            <a:r>
              <a:rPr lang="en-US" dirty="0"/>
              <a:t>This may be due to several factors: </a:t>
            </a:r>
          </a:p>
          <a:p>
            <a:pPr lvl="1"/>
            <a:r>
              <a:rPr lang="en-US" dirty="0"/>
              <a:t>Given the significant hurdles involved in applying for a license and the lack of financing available for these businesses, most applicants that were able to apply immediately and meet all the requirements of their license were likely also the most well-resourced.   </a:t>
            </a:r>
          </a:p>
          <a:p>
            <a:pPr lvl="1"/>
            <a:r>
              <a:rPr lang="en-US" dirty="0"/>
              <a:t>Many members of the agricultural community may have waited to assess how the market matured before committing significant resources to applying for a license. </a:t>
            </a:r>
          </a:p>
          <a:p>
            <a:pPr lvl="1"/>
            <a:r>
              <a:rPr lang="en-US" dirty="0"/>
              <a:t>Given the sustained interest in farmers to join the industry, access to technical and business assistance is necessary to ensure that Vermont continues to provide economic success to local craft cannabis cultivators.</a:t>
            </a:r>
            <a:endParaRPr lang="en-US" sz="2000" dirty="0">
              <a:solidFill>
                <a:srgbClr val="000000"/>
              </a:solidFill>
              <a:latin typeface="Arial" panose="020B0604020202020204" pitchFamily="34" charset="0"/>
            </a:endParaRPr>
          </a:p>
        </p:txBody>
      </p:sp>
      <p:sp>
        <p:nvSpPr>
          <p:cNvPr id="62" name="Slide Number Placeholder 61">
            <a:extLst>
              <a:ext uri="{FF2B5EF4-FFF2-40B4-BE49-F238E27FC236}">
                <a16:creationId xmlns:a16="http://schemas.microsoft.com/office/drawing/2014/main" id="{FE30788B-F039-984E-95C8-05C7FB867888}"/>
              </a:ext>
            </a:extLst>
          </p:cNvPr>
          <p:cNvSpPr>
            <a:spLocks noGrp="1"/>
          </p:cNvSpPr>
          <p:nvPr>
            <p:ph type="sldNum" sz="quarter" idx="12"/>
          </p:nvPr>
        </p:nvSpPr>
        <p:spPr/>
        <p:txBody>
          <a:bodyPr/>
          <a:lstStyle/>
          <a:p>
            <a:fld id="{33D63337-CB10-B441-B5C2-076F9A8F55AA}" type="slidenum">
              <a:rPr lang="en-US" sz="1400" smtClean="0">
                <a:solidFill>
                  <a:schemeClr val="tx1"/>
                </a:solidFill>
              </a:rPr>
              <a:t>10</a:t>
            </a:fld>
            <a:endParaRPr lang="en-US" sz="1400" dirty="0">
              <a:solidFill>
                <a:schemeClr val="tx1"/>
              </a:solidFill>
            </a:endParaRPr>
          </a:p>
        </p:txBody>
      </p:sp>
      <p:sp>
        <p:nvSpPr>
          <p:cNvPr id="63" name="TextBox 62">
            <a:extLst>
              <a:ext uri="{FF2B5EF4-FFF2-40B4-BE49-F238E27FC236}">
                <a16:creationId xmlns:a16="http://schemas.microsoft.com/office/drawing/2014/main" id="{95C51925-5699-7D4A-82B4-FC76FD72A98A}"/>
              </a:ext>
            </a:extLst>
          </p:cNvPr>
          <p:cNvSpPr txBox="1"/>
          <p:nvPr/>
        </p:nvSpPr>
        <p:spPr>
          <a:xfrm>
            <a:off x="340711" y="98457"/>
            <a:ext cx="11296118" cy="523092"/>
          </a:xfrm>
          <a:prstGeom prst="rect">
            <a:avLst/>
          </a:prstGeom>
          <a:noFill/>
        </p:spPr>
        <p:txBody>
          <a:bodyPr wrap="square" rtlCol="0">
            <a:spAutoFit/>
          </a:bodyPr>
          <a:lstStyle/>
          <a:p>
            <a:r>
              <a:rPr lang="en-US" sz="2799" b="1" dirty="0">
                <a:solidFill>
                  <a:schemeClr val="bg1"/>
                </a:solidFill>
              </a:rPr>
              <a:t>Barriers to Accessing the Cannabis Industry</a:t>
            </a:r>
          </a:p>
        </p:txBody>
      </p:sp>
    </p:spTree>
    <p:extLst>
      <p:ext uri="{BB962C8B-B14F-4D97-AF65-F5344CB8AC3E}">
        <p14:creationId xmlns:p14="http://schemas.microsoft.com/office/powerpoint/2010/main" val="2812233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F706BC-4560-D944-829C-03D7F8DB895C}"/>
              </a:ext>
            </a:extLst>
          </p:cNvPr>
          <p:cNvPicPr>
            <a:picLocks noChangeAspect="1"/>
          </p:cNvPicPr>
          <p:nvPr/>
        </p:nvPicPr>
        <p:blipFill>
          <a:blip r:embed="rId3"/>
          <a:stretch>
            <a:fillRect/>
          </a:stretch>
        </p:blipFill>
        <p:spPr>
          <a:xfrm>
            <a:off x="-9763" y="0"/>
            <a:ext cx="12188825" cy="6856214"/>
          </a:xfrm>
          <a:prstGeom prst="rect">
            <a:avLst/>
          </a:prstGeom>
        </p:spPr>
      </p:pic>
      <p:sp>
        <p:nvSpPr>
          <p:cNvPr id="24" name="TextBox 23">
            <a:extLst>
              <a:ext uri="{FF2B5EF4-FFF2-40B4-BE49-F238E27FC236}">
                <a16:creationId xmlns:a16="http://schemas.microsoft.com/office/drawing/2014/main" id="{26BEC701-0023-5945-AE13-F47AF8CEAD5E}"/>
              </a:ext>
            </a:extLst>
          </p:cNvPr>
          <p:cNvSpPr txBox="1"/>
          <p:nvPr/>
        </p:nvSpPr>
        <p:spPr>
          <a:xfrm>
            <a:off x="145915" y="1337090"/>
            <a:ext cx="11060121" cy="1200329"/>
          </a:xfrm>
          <a:prstGeom prst="rect">
            <a:avLst/>
          </a:prstGeom>
          <a:noFill/>
        </p:spPr>
        <p:txBody>
          <a:bodyPr wrap="square" rtlCol="0">
            <a:spAutoFit/>
          </a:bodyPr>
          <a:lstStyle/>
          <a:p>
            <a:r>
              <a:rPr lang="en-US" sz="3600" b="1" dirty="0">
                <a:solidFill>
                  <a:schemeClr val="bg1"/>
                </a:solidFill>
              </a:rPr>
              <a:t>Tuck School of Business at Dartmouth Tier 1 Cultivator Solutions</a:t>
            </a:r>
          </a:p>
        </p:txBody>
      </p:sp>
      <p:cxnSp>
        <p:nvCxnSpPr>
          <p:cNvPr id="26" name="Straight Connector 25">
            <a:extLst>
              <a:ext uri="{FF2B5EF4-FFF2-40B4-BE49-F238E27FC236}">
                <a16:creationId xmlns:a16="http://schemas.microsoft.com/office/drawing/2014/main" id="{BC328568-86E3-1C4B-8F84-298525F3DBA5}"/>
              </a:ext>
            </a:extLst>
          </p:cNvPr>
          <p:cNvCxnSpPr>
            <a:cxnSpLocks/>
          </p:cNvCxnSpPr>
          <p:nvPr/>
        </p:nvCxnSpPr>
        <p:spPr>
          <a:xfrm>
            <a:off x="65716" y="1983421"/>
            <a:ext cx="8927291" cy="0"/>
          </a:xfrm>
          <a:prstGeom prst="line">
            <a:avLst/>
          </a:prstGeom>
          <a:solidFill>
            <a:srgbClr val="0C537C"/>
          </a:solidFill>
          <a:ln w="4445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8" name="Slide Number Placeholder 61">
            <a:extLst>
              <a:ext uri="{FF2B5EF4-FFF2-40B4-BE49-F238E27FC236}">
                <a16:creationId xmlns:a16="http://schemas.microsoft.com/office/drawing/2014/main" id="{B3247831-BE09-7D4B-A95D-991EDEB4C95F}"/>
              </a:ext>
            </a:extLst>
          </p:cNvPr>
          <p:cNvSpPr>
            <a:spLocks noGrp="1"/>
          </p:cNvSpPr>
          <p:nvPr>
            <p:ph type="sldNum" sz="quarter" idx="12"/>
          </p:nvPr>
        </p:nvSpPr>
        <p:spPr>
          <a:xfrm>
            <a:off x="9249349" y="6355590"/>
            <a:ext cx="2741772" cy="365030"/>
          </a:xfrm>
        </p:spPr>
        <p:txBody>
          <a:bodyPr/>
          <a:lstStyle/>
          <a:p>
            <a:fld id="{E2F2920A-080A-0245-808C-84CEE87E3422}" type="slidenum">
              <a:rPr lang="en-US" sz="1400">
                <a:solidFill>
                  <a:schemeClr val="bg1"/>
                </a:solidFill>
              </a:rPr>
              <a:t>11</a:t>
            </a:fld>
            <a:endParaRPr lang="en-US" sz="1400">
              <a:solidFill>
                <a:schemeClr val="bg1"/>
              </a:solidFill>
            </a:endParaRPr>
          </a:p>
        </p:txBody>
      </p:sp>
    </p:spTree>
    <p:extLst>
      <p:ext uri="{BB962C8B-B14F-4D97-AF65-F5344CB8AC3E}">
        <p14:creationId xmlns:p14="http://schemas.microsoft.com/office/powerpoint/2010/main" val="206659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513CA7-A2A0-2048-AF36-54BF178DA4FE}"/>
              </a:ext>
            </a:extLst>
          </p:cNvPr>
          <p:cNvSpPr/>
          <p:nvPr/>
        </p:nvSpPr>
        <p:spPr>
          <a:xfrm>
            <a:off x="0" y="364"/>
            <a:ext cx="12188825" cy="700278"/>
          </a:xfrm>
          <a:prstGeom prst="rect">
            <a:avLst/>
          </a:prstGeom>
          <a:gradFill>
            <a:gsLst>
              <a:gs pos="14000">
                <a:schemeClr val="tx1"/>
              </a:gs>
              <a:gs pos="100000">
                <a:schemeClr val="accent5">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Slide Number Placeholder 61">
            <a:extLst>
              <a:ext uri="{FF2B5EF4-FFF2-40B4-BE49-F238E27FC236}">
                <a16:creationId xmlns:a16="http://schemas.microsoft.com/office/drawing/2014/main" id="{FE30788B-F039-984E-95C8-05C7FB867888}"/>
              </a:ext>
            </a:extLst>
          </p:cNvPr>
          <p:cNvSpPr>
            <a:spLocks noGrp="1"/>
          </p:cNvSpPr>
          <p:nvPr>
            <p:ph type="sldNum" sz="quarter" idx="12"/>
          </p:nvPr>
        </p:nvSpPr>
        <p:spPr/>
        <p:txBody>
          <a:bodyPr/>
          <a:lstStyle/>
          <a:p>
            <a:fld id="{33D63337-CB10-B441-B5C2-076F9A8F55AA}" type="slidenum">
              <a:rPr lang="en-US" sz="1400" smtClean="0">
                <a:solidFill>
                  <a:schemeClr val="tx1"/>
                </a:solidFill>
              </a:rPr>
              <a:t>12</a:t>
            </a:fld>
            <a:endParaRPr lang="en-US" sz="1400" dirty="0">
              <a:solidFill>
                <a:schemeClr val="tx1"/>
              </a:solidFill>
            </a:endParaRPr>
          </a:p>
        </p:txBody>
      </p:sp>
      <p:sp>
        <p:nvSpPr>
          <p:cNvPr id="63" name="TextBox 62">
            <a:extLst>
              <a:ext uri="{FF2B5EF4-FFF2-40B4-BE49-F238E27FC236}">
                <a16:creationId xmlns:a16="http://schemas.microsoft.com/office/drawing/2014/main" id="{95C51925-5699-7D4A-82B4-FC76FD72A98A}"/>
              </a:ext>
            </a:extLst>
          </p:cNvPr>
          <p:cNvSpPr txBox="1"/>
          <p:nvPr/>
        </p:nvSpPr>
        <p:spPr>
          <a:xfrm>
            <a:off x="340711" y="98457"/>
            <a:ext cx="11296118" cy="523092"/>
          </a:xfrm>
          <a:prstGeom prst="rect">
            <a:avLst/>
          </a:prstGeom>
          <a:noFill/>
        </p:spPr>
        <p:txBody>
          <a:bodyPr wrap="square" rtlCol="0">
            <a:spAutoFit/>
          </a:bodyPr>
          <a:lstStyle/>
          <a:p>
            <a:r>
              <a:rPr lang="en-US" sz="2799" b="1" dirty="0">
                <a:solidFill>
                  <a:schemeClr val="bg1"/>
                </a:solidFill>
              </a:rPr>
              <a:t>CCB X Tuck Small Cultivators</a:t>
            </a:r>
          </a:p>
        </p:txBody>
      </p:sp>
      <p:pic>
        <p:nvPicPr>
          <p:cNvPr id="6" name="Content Placeholder 5" descr="A screenshot of a financial report&#10;&#10;Description automatically generated">
            <a:extLst>
              <a:ext uri="{FF2B5EF4-FFF2-40B4-BE49-F238E27FC236}">
                <a16:creationId xmlns:a16="http://schemas.microsoft.com/office/drawing/2014/main" id="{2ED95B85-B791-BF56-118F-DE72E5B60831}"/>
              </a:ext>
            </a:extLst>
          </p:cNvPr>
          <p:cNvPicPr>
            <a:picLocks noGrp="1" noChangeAspect="1"/>
          </p:cNvPicPr>
          <p:nvPr>
            <p:ph idx="1"/>
          </p:nvPr>
        </p:nvPicPr>
        <p:blipFill>
          <a:blip r:embed="rId3"/>
          <a:stretch>
            <a:fillRect/>
          </a:stretch>
        </p:blipFill>
        <p:spPr>
          <a:xfrm>
            <a:off x="1968284" y="927489"/>
            <a:ext cx="7842491" cy="5349769"/>
          </a:xfrm>
        </p:spPr>
      </p:pic>
    </p:spTree>
    <p:extLst>
      <p:ext uri="{BB962C8B-B14F-4D97-AF65-F5344CB8AC3E}">
        <p14:creationId xmlns:p14="http://schemas.microsoft.com/office/powerpoint/2010/main" val="3432672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513CA7-A2A0-2048-AF36-54BF178DA4FE}"/>
              </a:ext>
            </a:extLst>
          </p:cNvPr>
          <p:cNvSpPr/>
          <p:nvPr/>
        </p:nvSpPr>
        <p:spPr>
          <a:xfrm>
            <a:off x="0" y="364"/>
            <a:ext cx="12188825" cy="700278"/>
          </a:xfrm>
          <a:prstGeom prst="rect">
            <a:avLst/>
          </a:prstGeom>
          <a:gradFill>
            <a:gsLst>
              <a:gs pos="14000">
                <a:schemeClr val="tx1"/>
              </a:gs>
              <a:gs pos="100000">
                <a:schemeClr val="accent5">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Slide Number Placeholder 61">
            <a:extLst>
              <a:ext uri="{FF2B5EF4-FFF2-40B4-BE49-F238E27FC236}">
                <a16:creationId xmlns:a16="http://schemas.microsoft.com/office/drawing/2014/main" id="{FE30788B-F039-984E-95C8-05C7FB867888}"/>
              </a:ext>
            </a:extLst>
          </p:cNvPr>
          <p:cNvSpPr>
            <a:spLocks noGrp="1"/>
          </p:cNvSpPr>
          <p:nvPr>
            <p:ph type="sldNum" sz="quarter" idx="12"/>
          </p:nvPr>
        </p:nvSpPr>
        <p:spPr/>
        <p:txBody>
          <a:bodyPr/>
          <a:lstStyle/>
          <a:p>
            <a:fld id="{33D63337-CB10-B441-B5C2-076F9A8F55AA}" type="slidenum">
              <a:rPr lang="en-US" sz="1400" smtClean="0">
                <a:solidFill>
                  <a:schemeClr val="tx1"/>
                </a:solidFill>
              </a:rPr>
              <a:t>13</a:t>
            </a:fld>
            <a:endParaRPr lang="en-US" sz="1400" dirty="0">
              <a:solidFill>
                <a:schemeClr val="tx1"/>
              </a:solidFill>
            </a:endParaRPr>
          </a:p>
        </p:txBody>
      </p:sp>
      <p:sp>
        <p:nvSpPr>
          <p:cNvPr id="63" name="TextBox 62">
            <a:extLst>
              <a:ext uri="{FF2B5EF4-FFF2-40B4-BE49-F238E27FC236}">
                <a16:creationId xmlns:a16="http://schemas.microsoft.com/office/drawing/2014/main" id="{95C51925-5699-7D4A-82B4-FC76FD72A98A}"/>
              </a:ext>
            </a:extLst>
          </p:cNvPr>
          <p:cNvSpPr txBox="1"/>
          <p:nvPr/>
        </p:nvSpPr>
        <p:spPr>
          <a:xfrm>
            <a:off x="340711" y="98457"/>
            <a:ext cx="11296118" cy="523092"/>
          </a:xfrm>
          <a:prstGeom prst="rect">
            <a:avLst/>
          </a:prstGeom>
          <a:noFill/>
        </p:spPr>
        <p:txBody>
          <a:bodyPr wrap="square" rtlCol="0">
            <a:spAutoFit/>
          </a:bodyPr>
          <a:lstStyle/>
          <a:p>
            <a:r>
              <a:rPr lang="en-US" sz="2799" b="1" dirty="0">
                <a:solidFill>
                  <a:schemeClr val="bg1"/>
                </a:solidFill>
              </a:rPr>
              <a:t>CCB X Tuck Small Cultivators</a:t>
            </a:r>
          </a:p>
        </p:txBody>
      </p:sp>
      <p:pic>
        <p:nvPicPr>
          <p:cNvPr id="10" name="Content Placeholder 9" descr="A screenshot of a chart&#10;&#10;Description automatically generated">
            <a:extLst>
              <a:ext uri="{FF2B5EF4-FFF2-40B4-BE49-F238E27FC236}">
                <a16:creationId xmlns:a16="http://schemas.microsoft.com/office/drawing/2014/main" id="{A4D0AF1B-F257-9E05-7311-753636DAAF23}"/>
              </a:ext>
            </a:extLst>
          </p:cNvPr>
          <p:cNvPicPr>
            <a:picLocks noGrp="1" noChangeAspect="1"/>
          </p:cNvPicPr>
          <p:nvPr>
            <p:ph idx="1"/>
          </p:nvPr>
        </p:nvPicPr>
        <p:blipFill>
          <a:blip r:embed="rId3"/>
          <a:stretch>
            <a:fillRect/>
          </a:stretch>
        </p:blipFill>
        <p:spPr>
          <a:xfrm>
            <a:off x="1890794" y="1146097"/>
            <a:ext cx="7768967" cy="5131161"/>
          </a:xfrm>
        </p:spPr>
      </p:pic>
    </p:spTree>
    <p:extLst>
      <p:ext uri="{BB962C8B-B14F-4D97-AF65-F5344CB8AC3E}">
        <p14:creationId xmlns:p14="http://schemas.microsoft.com/office/powerpoint/2010/main" val="1276394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513CA7-A2A0-2048-AF36-54BF178DA4FE}"/>
              </a:ext>
            </a:extLst>
          </p:cNvPr>
          <p:cNvSpPr/>
          <p:nvPr/>
        </p:nvSpPr>
        <p:spPr>
          <a:xfrm>
            <a:off x="0" y="364"/>
            <a:ext cx="12188825" cy="700278"/>
          </a:xfrm>
          <a:prstGeom prst="rect">
            <a:avLst/>
          </a:prstGeom>
          <a:gradFill>
            <a:gsLst>
              <a:gs pos="14000">
                <a:schemeClr val="tx1"/>
              </a:gs>
              <a:gs pos="100000">
                <a:schemeClr val="accent5">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Slide Number Placeholder 61">
            <a:extLst>
              <a:ext uri="{FF2B5EF4-FFF2-40B4-BE49-F238E27FC236}">
                <a16:creationId xmlns:a16="http://schemas.microsoft.com/office/drawing/2014/main" id="{FE30788B-F039-984E-95C8-05C7FB867888}"/>
              </a:ext>
            </a:extLst>
          </p:cNvPr>
          <p:cNvSpPr>
            <a:spLocks noGrp="1"/>
          </p:cNvSpPr>
          <p:nvPr>
            <p:ph type="sldNum" sz="quarter" idx="12"/>
          </p:nvPr>
        </p:nvSpPr>
        <p:spPr/>
        <p:txBody>
          <a:bodyPr/>
          <a:lstStyle/>
          <a:p>
            <a:fld id="{33D63337-CB10-B441-B5C2-076F9A8F55AA}" type="slidenum">
              <a:rPr lang="en-US" sz="1400" smtClean="0">
                <a:solidFill>
                  <a:schemeClr val="tx1"/>
                </a:solidFill>
              </a:rPr>
              <a:t>14</a:t>
            </a:fld>
            <a:endParaRPr lang="en-US" sz="1400" dirty="0">
              <a:solidFill>
                <a:schemeClr val="tx1"/>
              </a:solidFill>
            </a:endParaRPr>
          </a:p>
        </p:txBody>
      </p:sp>
      <p:sp>
        <p:nvSpPr>
          <p:cNvPr id="63" name="TextBox 62">
            <a:extLst>
              <a:ext uri="{FF2B5EF4-FFF2-40B4-BE49-F238E27FC236}">
                <a16:creationId xmlns:a16="http://schemas.microsoft.com/office/drawing/2014/main" id="{95C51925-5699-7D4A-82B4-FC76FD72A98A}"/>
              </a:ext>
            </a:extLst>
          </p:cNvPr>
          <p:cNvSpPr txBox="1"/>
          <p:nvPr/>
        </p:nvSpPr>
        <p:spPr>
          <a:xfrm>
            <a:off x="340711" y="98457"/>
            <a:ext cx="11296118" cy="523092"/>
          </a:xfrm>
          <a:prstGeom prst="rect">
            <a:avLst/>
          </a:prstGeom>
          <a:noFill/>
        </p:spPr>
        <p:txBody>
          <a:bodyPr wrap="square" rtlCol="0">
            <a:spAutoFit/>
          </a:bodyPr>
          <a:lstStyle/>
          <a:p>
            <a:r>
              <a:rPr lang="en-US" sz="2799" b="1" dirty="0">
                <a:solidFill>
                  <a:schemeClr val="bg1"/>
                </a:solidFill>
              </a:rPr>
              <a:t>CCB X Tuck Small Cultivators</a:t>
            </a:r>
          </a:p>
        </p:txBody>
      </p:sp>
      <p:pic>
        <p:nvPicPr>
          <p:cNvPr id="6" name="Content Placeholder 5" descr="A screenshot of a computer&#10;&#10;Description automatically generated">
            <a:extLst>
              <a:ext uri="{FF2B5EF4-FFF2-40B4-BE49-F238E27FC236}">
                <a16:creationId xmlns:a16="http://schemas.microsoft.com/office/drawing/2014/main" id="{C844E410-19FE-FBA8-7B3E-F43285AF2DEE}"/>
              </a:ext>
            </a:extLst>
          </p:cNvPr>
          <p:cNvPicPr>
            <a:picLocks noGrp="1" noChangeAspect="1"/>
          </p:cNvPicPr>
          <p:nvPr>
            <p:ph idx="1"/>
          </p:nvPr>
        </p:nvPicPr>
        <p:blipFill>
          <a:blip r:embed="rId3"/>
          <a:stretch>
            <a:fillRect/>
          </a:stretch>
        </p:blipFill>
        <p:spPr>
          <a:xfrm>
            <a:off x="1945038" y="1061441"/>
            <a:ext cx="7855494" cy="5402241"/>
          </a:xfrm>
        </p:spPr>
      </p:pic>
    </p:spTree>
    <p:extLst>
      <p:ext uri="{BB962C8B-B14F-4D97-AF65-F5344CB8AC3E}">
        <p14:creationId xmlns:p14="http://schemas.microsoft.com/office/powerpoint/2010/main" val="2601008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513CA7-A2A0-2048-AF36-54BF178DA4FE}"/>
              </a:ext>
            </a:extLst>
          </p:cNvPr>
          <p:cNvSpPr/>
          <p:nvPr/>
        </p:nvSpPr>
        <p:spPr>
          <a:xfrm>
            <a:off x="0" y="364"/>
            <a:ext cx="12188825" cy="700278"/>
          </a:xfrm>
          <a:prstGeom prst="rect">
            <a:avLst/>
          </a:prstGeom>
          <a:gradFill>
            <a:gsLst>
              <a:gs pos="14000">
                <a:schemeClr val="tx1"/>
              </a:gs>
              <a:gs pos="100000">
                <a:schemeClr val="accent5">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Slide Number Placeholder 61">
            <a:extLst>
              <a:ext uri="{FF2B5EF4-FFF2-40B4-BE49-F238E27FC236}">
                <a16:creationId xmlns:a16="http://schemas.microsoft.com/office/drawing/2014/main" id="{FE30788B-F039-984E-95C8-05C7FB867888}"/>
              </a:ext>
            </a:extLst>
          </p:cNvPr>
          <p:cNvSpPr>
            <a:spLocks noGrp="1"/>
          </p:cNvSpPr>
          <p:nvPr>
            <p:ph type="sldNum" sz="quarter" idx="12"/>
          </p:nvPr>
        </p:nvSpPr>
        <p:spPr/>
        <p:txBody>
          <a:bodyPr/>
          <a:lstStyle/>
          <a:p>
            <a:fld id="{33D63337-CB10-B441-B5C2-076F9A8F55AA}" type="slidenum">
              <a:rPr lang="en-US" sz="1400" smtClean="0">
                <a:solidFill>
                  <a:schemeClr val="tx1"/>
                </a:solidFill>
              </a:rPr>
              <a:t>15</a:t>
            </a:fld>
            <a:endParaRPr lang="en-US" sz="1400" dirty="0">
              <a:solidFill>
                <a:schemeClr val="tx1"/>
              </a:solidFill>
            </a:endParaRPr>
          </a:p>
        </p:txBody>
      </p:sp>
      <p:sp>
        <p:nvSpPr>
          <p:cNvPr id="63" name="TextBox 62">
            <a:extLst>
              <a:ext uri="{FF2B5EF4-FFF2-40B4-BE49-F238E27FC236}">
                <a16:creationId xmlns:a16="http://schemas.microsoft.com/office/drawing/2014/main" id="{95C51925-5699-7D4A-82B4-FC76FD72A98A}"/>
              </a:ext>
            </a:extLst>
          </p:cNvPr>
          <p:cNvSpPr txBox="1"/>
          <p:nvPr/>
        </p:nvSpPr>
        <p:spPr>
          <a:xfrm>
            <a:off x="340711" y="98457"/>
            <a:ext cx="11296118" cy="523092"/>
          </a:xfrm>
          <a:prstGeom prst="rect">
            <a:avLst/>
          </a:prstGeom>
          <a:noFill/>
        </p:spPr>
        <p:txBody>
          <a:bodyPr wrap="square" rtlCol="0">
            <a:spAutoFit/>
          </a:bodyPr>
          <a:lstStyle/>
          <a:p>
            <a:r>
              <a:rPr lang="en-US" sz="2799" b="1" dirty="0">
                <a:solidFill>
                  <a:schemeClr val="bg1"/>
                </a:solidFill>
              </a:rPr>
              <a:t>CCB X Tuck Small Cultivators</a:t>
            </a:r>
          </a:p>
        </p:txBody>
      </p:sp>
      <p:pic>
        <p:nvPicPr>
          <p:cNvPr id="5" name="Content Placeholder 4" descr="A screenshot of a chart&#10;&#10;Description automatically generated">
            <a:extLst>
              <a:ext uri="{FF2B5EF4-FFF2-40B4-BE49-F238E27FC236}">
                <a16:creationId xmlns:a16="http://schemas.microsoft.com/office/drawing/2014/main" id="{B477B8C0-ADAE-263A-5058-1B3A6D8EB654}"/>
              </a:ext>
            </a:extLst>
          </p:cNvPr>
          <p:cNvPicPr>
            <a:picLocks noGrp="1" noChangeAspect="1"/>
          </p:cNvPicPr>
          <p:nvPr>
            <p:ph idx="1"/>
          </p:nvPr>
        </p:nvPicPr>
        <p:blipFill>
          <a:blip r:embed="rId3"/>
          <a:stretch>
            <a:fillRect/>
          </a:stretch>
        </p:blipFill>
        <p:spPr>
          <a:xfrm>
            <a:off x="2007031" y="1009721"/>
            <a:ext cx="7927318" cy="5267537"/>
          </a:xfrm>
        </p:spPr>
      </p:pic>
    </p:spTree>
    <p:extLst>
      <p:ext uri="{BB962C8B-B14F-4D97-AF65-F5344CB8AC3E}">
        <p14:creationId xmlns:p14="http://schemas.microsoft.com/office/powerpoint/2010/main" val="3915176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513CA7-A2A0-2048-AF36-54BF178DA4FE}"/>
              </a:ext>
            </a:extLst>
          </p:cNvPr>
          <p:cNvSpPr/>
          <p:nvPr/>
        </p:nvSpPr>
        <p:spPr>
          <a:xfrm>
            <a:off x="0" y="364"/>
            <a:ext cx="12188825" cy="700278"/>
          </a:xfrm>
          <a:prstGeom prst="rect">
            <a:avLst/>
          </a:prstGeom>
          <a:gradFill>
            <a:gsLst>
              <a:gs pos="14000">
                <a:schemeClr val="tx1"/>
              </a:gs>
              <a:gs pos="100000">
                <a:schemeClr val="accent5">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Slide Number Placeholder 61">
            <a:extLst>
              <a:ext uri="{FF2B5EF4-FFF2-40B4-BE49-F238E27FC236}">
                <a16:creationId xmlns:a16="http://schemas.microsoft.com/office/drawing/2014/main" id="{FE30788B-F039-984E-95C8-05C7FB867888}"/>
              </a:ext>
            </a:extLst>
          </p:cNvPr>
          <p:cNvSpPr>
            <a:spLocks noGrp="1"/>
          </p:cNvSpPr>
          <p:nvPr>
            <p:ph type="sldNum" sz="quarter" idx="12"/>
          </p:nvPr>
        </p:nvSpPr>
        <p:spPr/>
        <p:txBody>
          <a:bodyPr/>
          <a:lstStyle/>
          <a:p>
            <a:fld id="{33D63337-CB10-B441-B5C2-076F9A8F55AA}" type="slidenum">
              <a:rPr lang="en-US" sz="1400" smtClean="0">
                <a:solidFill>
                  <a:schemeClr val="tx1"/>
                </a:solidFill>
              </a:rPr>
              <a:t>16</a:t>
            </a:fld>
            <a:endParaRPr lang="en-US" sz="1400" dirty="0">
              <a:solidFill>
                <a:schemeClr val="tx1"/>
              </a:solidFill>
            </a:endParaRPr>
          </a:p>
        </p:txBody>
      </p:sp>
      <p:sp>
        <p:nvSpPr>
          <p:cNvPr id="63" name="TextBox 62">
            <a:extLst>
              <a:ext uri="{FF2B5EF4-FFF2-40B4-BE49-F238E27FC236}">
                <a16:creationId xmlns:a16="http://schemas.microsoft.com/office/drawing/2014/main" id="{95C51925-5699-7D4A-82B4-FC76FD72A98A}"/>
              </a:ext>
            </a:extLst>
          </p:cNvPr>
          <p:cNvSpPr txBox="1"/>
          <p:nvPr/>
        </p:nvSpPr>
        <p:spPr>
          <a:xfrm>
            <a:off x="340711" y="98457"/>
            <a:ext cx="11296118" cy="523092"/>
          </a:xfrm>
          <a:prstGeom prst="rect">
            <a:avLst/>
          </a:prstGeom>
          <a:noFill/>
        </p:spPr>
        <p:txBody>
          <a:bodyPr wrap="square" rtlCol="0">
            <a:spAutoFit/>
          </a:bodyPr>
          <a:lstStyle/>
          <a:p>
            <a:r>
              <a:rPr lang="en-US" sz="2799" b="1" dirty="0">
                <a:solidFill>
                  <a:schemeClr val="bg1"/>
                </a:solidFill>
              </a:rPr>
              <a:t>CCB X Tuck Small Cultivators</a:t>
            </a:r>
          </a:p>
        </p:txBody>
      </p:sp>
      <p:pic>
        <p:nvPicPr>
          <p:cNvPr id="5" name="Content Placeholder 4" descr="A close-up of a website&#10;&#10;Description automatically generated">
            <a:extLst>
              <a:ext uri="{FF2B5EF4-FFF2-40B4-BE49-F238E27FC236}">
                <a16:creationId xmlns:a16="http://schemas.microsoft.com/office/drawing/2014/main" id="{509E6FB9-050B-F03D-B4DA-E5A8D5B0BC75}"/>
              </a:ext>
            </a:extLst>
          </p:cNvPr>
          <p:cNvPicPr>
            <a:picLocks noGrp="1" noChangeAspect="1"/>
          </p:cNvPicPr>
          <p:nvPr>
            <p:ph idx="1"/>
          </p:nvPr>
        </p:nvPicPr>
        <p:blipFill>
          <a:blip r:embed="rId3"/>
          <a:stretch>
            <a:fillRect/>
          </a:stretch>
        </p:blipFill>
        <p:spPr>
          <a:xfrm>
            <a:off x="1968285" y="1057233"/>
            <a:ext cx="7894212" cy="5299118"/>
          </a:xfrm>
        </p:spPr>
      </p:pic>
    </p:spTree>
    <p:extLst>
      <p:ext uri="{BB962C8B-B14F-4D97-AF65-F5344CB8AC3E}">
        <p14:creationId xmlns:p14="http://schemas.microsoft.com/office/powerpoint/2010/main" val="3217757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F706BC-4560-D944-829C-03D7F8DB895C}"/>
              </a:ext>
            </a:extLst>
          </p:cNvPr>
          <p:cNvPicPr>
            <a:picLocks noChangeAspect="1"/>
          </p:cNvPicPr>
          <p:nvPr/>
        </p:nvPicPr>
        <p:blipFill>
          <a:blip r:embed="rId3"/>
          <a:stretch>
            <a:fillRect/>
          </a:stretch>
        </p:blipFill>
        <p:spPr>
          <a:xfrm>
            <a:off x="-9763" y="0"/>
            <a:ext cx="12188825" cy="6856214"/>
          </a:xfrm>
          <a:prstGeom prst="rect">
            <a:avLst/>
          </a:prstGeom>
        </p:spPr>
      </p:pic>
      <p:sp>
        <p:nvSpPr>
          <p:cNvPr id="24" name="TextBox 23">
            <a:extLst>
              <a:ext uri="{FF2B5EF4-FFF2-40B4-BE49-F238E27FC236}">
                <a16:creationId xmlns:a16="http://schemas.microsoft.com/office/drawing/2014/main" id="{26BEC701-0023-5945-AE13-F47AF8CEAD5E}"/>
              </a:ext>
            </a:extLst>
          </p:cNvPr>
          <p:cNvSpPr txBox="1"/>
          <p:nvPr/>
        </p:nvSpPr>
        <p:spPr>
          <a:xfrm>
            <a:off x="435836" y="1259598"/>
            <a:ext cx="11060121" cy="646331"/>
          </a:xfrm>
          <a:prstGeom prst="rect">
            <a:avLst/>
          </a:prstGeom>
          <a:noFill/>
        </p:spPr>
        <p:txBody>
          <a:bodyPr wrap="square" rtlCol="0">
            <a:spAutoFit/>
          </a:bodyPr>
          <a:lstStyle/>
          <a:p>
            <a:r>
              <a:rPr lang="en-US" sz="3600" b="1" dirty="0">
                <a:solidFill>
                  <a:schemeClr val="bg1"/>
                </a:solidFill>
              </a:rPr>
              <a:t>Questions…Roundtable…Next Steps…</a:t>
            </a:r>
          </a:p>
        </p:txBody>
      </p:sp>
      <p:cxnSp>
        <p:nvCxnSpPr>
          <p:cNvPr id="26" name="Straight Connector 25">
            <a:extLst>
              <a:ext uri="{FF2B5EF4-FFF2-40B4-BE49-F238E27FC236}">
                <a16:creationId xmlns:a16="http://schemas.microsoft.com/office/drawing/2014/main" id="{BC328568-86E3-1C4B-8F84-298525F3DBA5}"/>
              </a:ext>
            </a:extLst>
          </p:cNvPr>
          <p:cNvCxnSpPr>
            <a:cxnSpLocks/>
          </p:cNvCxnSpPr>
          <p:nvPr/>
        </p:nvCxnSpPr>
        <p:spPr>
          <a:xfrm>
            <a:off x="65716" y="1983421"/>
            <a:ext cx="8927291" cy="0"/>
          </a:xfrm>
          <a:prstGeom prst="line">
            <a:avLst/>
          </a:prstGeom>
          <a:solidFill>
            <a:srgbClr val="0C537C"/>
          </a:solidFill>
          <a:ln w="4445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8" name="Slide Number Placeholder 61">
            <a:extLst>
              <a:ext uri="{FF2B5EF4-FFF2-40B4-BE49-F238E27FC236}">
                <a16:creationId xmlns:a16="http://schemas.microsoft.com/office/drawing/2014/main" id="{B3247831-BE09-7D4B-A95D-991EDEB4C95F}"/>
              </a:ext>
            </a:extLst>
          </p:cNvPr>
          <p:cNvSpPr>
            <a:spLocks noGrp="1"/>
          </p:cNvSpPr>
          <p:nvPr>
            <p:ph type="sldNum" sz="quarter" idx="12"/>
          </p:nvPr>
        </p:nvSpPr>
        <p:spPr>
          <a:xfrm>
            <a:off x="9249349" y="6355590"/>
            <a:ext cx="2741772" cy="365030"/>
          </a:xfrm>
        </p:spPr>
        <p:txBody>
          <a:bodyPr/>
          <a:lstStyle/>
          <a:p>
            <a:fld id="{E2F2920A-080A-0245-808C-84CEE87E3422}" type="slidenum">
              <a:rPr lang="en-US" sz="1400">
                <a:solidFill>
                  <a:schemeClr val="bg1"/>
                </a:solidFill>
              </a:rPr>
              <a:t>17</a:t>
            </a:fld>
            <a:endParaRPr lang="en-US" sz="1400">
              <a:solidFill>
                <a:schemeClr val="bg1"/>
              </a:solidFill>
            </a:endParaRPr>
          </a:p>
        </p:txBody>
      </p:sp>
    </p:spTree>
    <p:extLst>
      <p:ext uri="{BB962C8B-B14F-4D97-AF65-F5344CB8AC3E}">
        <p14:creationId xmlns:p14="http://schemas.microsoft.com/office/powerpoint/2010/main" val="3233458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F706BC-4560-D944-829C-03D7F8DB895C}"/>
              </a:ext>
            </a:extLst>
          </p:cNvPr>
          <p:cNvPicPr>
            <a:picLocks noChangeAspect="1"/>
          </p:cNvPicPr>
          <p:nvPr/>
        </p:nvPicPr>
        <p:blipFill>
          <a:blip r:embed="rId2"/>
          <a:stretch>
            <a:fillRect/>
          </a:stretch>
        </p:blipFill>
        <p:spPr>
          <a:xfrm>
            <a:off x="0" y="0"/>
            <a:ext cx="12188825" cy="6856214"/>
          </a:xfrm>
          <a:prstGeom prst="rect">
            <a:avLst/>
          </a:prstGeom>
        </p:spPr>
      </p:pic>
      <p:sp>
        <p:nvSpPr>
          <p:cNvPr id="24" name="TextBox 23">
            <a:extLst>
              <a:ext uri="{FF2B5EF4-FFF2-40B4-BE49-F238E27FC236}">
                <a16:creationId xmlns:a16="http://schemas.microsoft.com/office/drawing/2014/main" id="{26BEC701-0023-5945-AE13-F47AF8CEAD5E}"/>
              </a:ext>
            </a:extLst>
          </p:cNvPr>
          <p:cNvSpPr txBox="1"/>
          <p:nvPr/>
        </p:nvSpPr>
        <p:spPr>
          <a:xfrm>
            <a:off x="145915" y="1337090"/>
            <a:ext cx="11060121" cy="646331"/>
          </a:xfrm>
          <a:prstGeom prst="rect">
            <a:avLst/>
          </a:prstGeom>
          <a:noFill/>
        </p:spPr>
        <p:txBody>
          <a:bodyPr wrap="square" rtlCol="0">
            <a:spAutoFit/>
          </a:bodyPr>
          <a:lstStyle/>
          <a:p>
            <a:r>
              <a:rPr lang="en-US" sz="3600" b="1" dirty="0">
                <a:solidFill>
                  <a:schemeClr val="bg1"/>
                </a:solidFill>
              </a:rPr>
              <a:t> </a:t>
            </a:r>
          </a:p>
        </p:txBody>
      </p:sp>
      <p:cxnSp>
        <p:nvCxnSpPr>
          <p:cNvPr id="26" name="Straight Connector 25">
            <a:extLst>
              <a:ext uri="{FF2B5EF4-FFF2-40B4-BE49-F238E27FC236}">
                <a16:creationId xmlns:a16="http://schemas.microsoft.com/office/drawing/2014/main" id="{BC328568-86E3-1C4B-8F84-298525F3DBA5}"/>
              </a:ext>
            </a:extLst>
          </p:cNvPr>
          <p:cNvCxnSpPr>
            <a:cxnSpLocks/>
          </p:cNvCxnSpPr>
          <p:nvPr/>
        </p:nvCxnSpPr>
        <p:spPr>
          <a:xfrm>
            <a:off x="65716" y="1983421"/>
            <a:ext cx="8927291" cy="0"/>
          </a:xfrm>
          <a:prstGeom prst="line">
            <a:avLst/>
          </a:prstGeom>
          <a:solidFill>
            <a:srgbClr val="0C537C"/>
          </a:solidFill>
          <a:ln w="4445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8" name="Slide Number Placeholder 61">
            <a:extLst>
              <a:ext uri="{FF2B5EF4-FFF2-40B4-BE49-F238E27FC236}">
                <a16:creationId xmlns:a16="http://schemas.microsoft.com/office/drawing/2014/main" id="{B3247831-BE09-7D4B-A95D-991EDEB4C95F}"/>
              </a:ext>
            </a:extLst>
          </p:cNvPr>
          <p:cNvSpPr>
            <a:spLocks noGrp="1"/>
          </p:cNvSpPr>
          <p:nvPr>
            <p:ph type="sldNum" sz="quarter" idx="12"/>
          </p:nvPr>
        </p:nvSpPr>
        <p:spPr>
          <a:xfrm>
            <a:off x="9249349" y="6355590"/>
            <a:ext cx="2741772" cy="365030"/>
          </a:xfrm>
        </p:spPr>
        <p:txBody>
          <a:bodyPr/>
          <a:lstStyle/>
          <a:p>
            <a:fld id="{E2F2920A-080A-0245-808C-84CEE87E3422}" type="slidenum">
              <a:rPr lang="en-US" sz="1400">
                <a:solidFill>
                  <a:schemeClr val="bg1"/>
                </a:solidFill>
              </a:rPr>
              <a:t>2</a:t>
            </a:fld>
            <a:endParaRPr lang="en-US" sz="1400">
              <a:solidFill>
                <a:schemeClr val="bg1"/>
              </a:solidFill>
            </a:endParaRPr>
          </a:p>
        </p:txBody>
      </p:sp>
      <p:sp>
        <p:nvSpPr>
          <p:cNvPr id="7" name="TextBox 6">
            <a:extLst>
              <a:ext uri="{FF2B5EF4-FFF2-40B4-BE49-F238E27FC236}">
                <a16:creationId xmlns:a16="http://schemas.microsoft.com/office/drawing/2014/main" id="{FB19E04B-580C-3E29-BAD4-6E9666B50AF2}"/>
              </a:ext>
            </a:extLst>
          </p:cNvPr>
          <p:cNvSpPr txBox="1"/>
          <p:nvPr/>
        </p:nvSpPr>
        <p:spPr>
          <a:xfrm>
            <a:off x="2079046" y="2458611"/>
            <a:ext cx="9126990" cy="1938992"/>
          </a:xfrm>
          <a:prstGeom prst="rect">
            <a:avLst/>
          </a:prstGeom>
          <a:noFill/>
        </p:spPr>
        <p:txBody>
          <a:bodyPr wrap="square">
            <a:spAutoFit/>
          </a:bodyPr>
          <a:lstStyle/>
          <a:p>
            <a:pPr marL="285750" indent="-285750">
              <a:buFont typeface="Arial" panose="020B0604020202020204" pitchFamily="34" charset="0"/>
              <a:buChar char="•"/>
            </a:pPr>
            <a:r>
              <a:rPr lang="en-US" sz="2400" b="1" i="1" dirty="0">
                <a:solidFill>
                  <a:schemeClr val="bg1"/>
                </a:solidFill>
              </a:rPr>
              <a:t>Business Support – from a staff perspective</a:t>
            </a:r>
          </a:p>
          <a:p>
            <a:pPr marL="285750" indent="-285750">
              <a:buFont typeface="Arial" panose="020B0604020202020204" pitchFamily="34" charset="0"/>
              <a:buChar char="•"/>
            </a:pPr>
            <a:r>
              <a:rPr lang="en-US" sz="2400" b="1" i="1" dirty="0">
                <a:solidFill>
                  <a:schemeClr val="bg1"/>
                </a:solidFill>
              </a:rPr>
              <a:t>Compliance and being ‘Regulated’ – from a staff perspective</a:t>
            </a:r>
          </a:p>
          <a:p>
            <a:pPr marL="285750" indent="-285750">
              <a:buFont typeface="Arial" panose="020B0604020202020204" pitchFamily="34" charset="0"/>
              <a:buChar char="•"/>
            </a:pPr>
            <a:r>
              <a:rPr lang="en-US" sz="2400" b="1" i="1" dirty="0">
                <a:solidFill>
                  <a:schemeClr val="bg1"/>
                </a:solidFill>
              </a:rPr>
              <a:t>Barriers to Accessing the Cannabis Industry</a:t>
            </a:r>
          </a:p>
          <a:p>
            <a:pPr marL="285750" indent="-285750">
              <a:buFont typeface="Arial" panose="020B0604020202020204" pitchFamily="34" charset="0"/>
              <a:buChar char="•"/>
            </a:pPr>
            <a:r>
              <a:rPr lang="en-US" sz="2400" b="1" i="1" dirty="0">
                <a:solidFill>
                  <a:schemeClr val="bg1"/>
                </a:solidFill>
              </a:rPr>
              <a:t>CCB X Tuck Small Cultivators</a:t>
            </a:r>
          </a:p>
          <a:p>
            <a:pPr marL="285750" indent="-285750">
              <a:buFont typeface="Arial" panose="020B0604020202020204" pitchFamily="34" charset="0"/>
              <a:buChar char="•"/>
            </a:pPr>
            <a:r>
              <a:rPr lang="en-US" sz="2400" b="1" i="1" dirty="0">
                <a:solidFill>
                  <a:schemeClr val="bg1"/>
                </a:solidFill>
              </a:rPr>
              <a:t>Questions, Roundtable, Next Steps</a:t>
            </a:r>
          </a:p>
        </p:txBody>
      </p:sp>
    </p:spTree>
    <p:extLst>
      <p:ext uri="{BB962C8B-B14F-4D97-AF65-F5344CB8AC3E}">
        <p14:creationId xmlns:p14="http://schemas.microsoft.com/office/powerpoint/2010/main" val="1537593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F706BC-4560-D944-829C-03D7F8DB895C}"/>
              </a:ext>
            </a:extLst>
          </p:cNvPr>
          <p:cNvPicPr>
            <a:picLocks noChangeAspect="1"/>
          </p:cNvPicPr>
          <p:nvPr/>
        </p:nvPicPr>
        <p:blipFill>
          <a:blip r:embed="rId3"/>
          <a:stretch>
            <a:fillRect/>
          </a:stretch>
        </p:blipFill>
        <p:spPr>
          <a:xfrm>
            <a:off x="-9763" y="0"/>
            <a:ext cx="12188825" cy="6856214"/>
          </a:xfrm>
          <a:prstGeom prst="rect">
            <a:avLst/>
          </a:prstGeom>
        </p:spPr>
      </p:pic>
      <p:sp>
        <p:nvSpPr>
          <p:cNvPr id="24" name="TextBox 23">
            <a:extLst>
              <a:ext uri="{FF2B5EF4-FFF2-40B4-BE49-F238E27FC236}">
                <a16:creationId xmlns:a16="http://schemas.microsoft.com/office/drawing/2014/main" id="{26BEC701-0023-5945-AE13-F47AF8CEAD5E}"/>
              </a:ext>
            </a:extLst>
          </p:cNvPr>
          <p:cNvSpPr txBox="1"/>
          <p:nvPr/>
        </p:nvSpPr>
        <p:spPr>
          <a:xfrm>
            <a:off x="145915" y="1337090"/>
            <a:ext cx="11060121" cy="646331"/>
          </a:xfrm>
          <a:prstGeom prst="rect">
            <a:avLst/>
          </a:prstGeom>
          <a:noFill/>
        </p:spPr>
        <p:txBody>
          <a:bodyPr wrap="square" rtlCol="0">
            <a:spAutoFit/>
          </a:bodyPr>
          <a:lstStyle/>
          <a:p>
            <a:r>
              <a:rPr lang="en-US" sz="3600" b="1" dirty="0">
                <a:solidFill>
                  <a:schemeClr val="bg1"/>
                </a:solidFill>
              </a:rPr>
              <a:t>Business Support- from a staff perspective</a:t>
            </a:r>
          </a:p>
        </p:txBody>
      </p:sp>
      <p:cxnSp>
        <p:nvCxnSpPr>
          <p:cNvPr id="26" name="Straight Connector 25">
            <a:extLst>
              <a:ext uri="{FF2B5EF4-FFF2-40B4-BE49-F238E27FC236}">
                <a16:creationId xmlns:a16="http://schemas.microsoft.com/office/drawing/2014/main" id="{BC328568-86E3-1C4B-8F84-298525F3DBA5}"/>
              </a:ext>
            </a:extLst>
          </p:cNvPr>
          <p:cNvCxnSpPr>
            <a:cxnSpLocks/>
          </p:cNvCxnSpPr>
          <p:nvPr/>
        </p:nvCxnSpPr>
        <p:spPr>
          <a:xfrm>
            <a:off x="65716" y="1983421"/>
            <a:ext cx="8927291" cy="0"/>
          </a:xfrm>
          <a:prstGeom prst="line">
            <a:avLst/>
          </a:prstGeom>
          <a:solidFill>
            <a:srgbClr val="0C537C"/>
          </a:solidFill>
          <a:ln w="4445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8" name="Slide Number Placeholder 61">
            <a:extLst>
              <a:ext uri="{FF2B5EF4-FFF2-40B4-BE49-F238E27FC236}">
                <a16:creationId xmlns:a16="http://schemas.microsoft.com/office/drawing/2014/main" id="{B3247831-BE09-7D4B-A95D-991EDEB4C95F}"/>
              </a:ext>
            </a:extLst>
          </p:cNvPr>
          <p:cNvSpPr>
            <a:spLocks noGrp="1"/>
          </p:cNvSpPr>
          <p:nvPr>
            <p:ph type="sldNum" sz="quarter" idx="12"/>
          </p:nvPr>
        </p:nvSpPr>
        <p:spPr>
          <a:xfrm>
            <a:off x="9249349" y="6355590"/>
            <a:ext cx="2741772" cy="365030"/>
          </a:xfrm>
        </p:spPr>
        <p:txBody>
          <a:bodyPr/>
          <a:lstStyle/>
          <a:p>
            <a:fld id="{E2F2920A-080A-0245-808C-84CEE87E3422}" type="slidenum">
              <a:rPr lang="en-US" sz="1400">
                <a:solidFill>
                  <a:schemeClr val="bg1"/>
                </a:solidFill>
              </a:rPr>
              <a:t>3</a:t>
            </a:fld>
            <a:endParaRPr lang="en-US" sz="1400">
              <a:solidFill>
                <a:schemeClr val="bg1"/>
              </a:solidFill>
            </a:endParaRPr>
          </a:p>
        </p:txBody>
      </p:sp>
    </p:spTree>
    <p:extLst>
      <p:ext uri="{BB962C8B-B14F-4D97-AF65-F5344CB8AC3E}">
        <p14:creationId xmlns:p14="http://schemas.microsoft.com/office/powerpoint/2010/main" val="3836427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D3FFAC-611C-D447-B471-8B7AE4582A6F}"/>
              </a:ext>
            </a:extLst>
          </p:cNvPr>
          <p:cNvSpPr/>
          <p:nvPr/>
        </p:nvSpPr>
        <p:spPr>
          <a:xfrm>
            <a:off x="0" y="364"/>
            <a:ext cx="12188825" cy="700278"/>
          </a:xfrm>
          <a:prstGeom prst="rect">
            <a:avLst/>
          </a:prstGeom>
          <a:gradFill>
            <a:gsLst>
              <a:gs pos="14000">
                <a:schemeClr val="tx1"/>
              </a:gs>
              <a:gs pos="99000">
                <a:schemeClr val="accent5">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Slide Number Placeholder 61">
            <a:extLst>
              <a:ext uri="{FF2B5EF4-FFF2-40B4-BE49-F238E27FC236}">
                <a16:creationId xmlns:a16="http://schemas.microsoft.com/office/drawing/2014/main" id="{FE30788B-F039-984E-95C8-05C7FB867888}"/>
              </a:ext>
            </a:extLst>
          </p:cNvPr>
          <p:cNvSpPr>
            <a:spLocks noGrp="1"/>
          </p:cNvSpPr>
          <p:nvPr>
            <p:ph type="sldNum" sz="quarter" idx="12"/>
          </p:nvPr>
        </p:nvSpPr>
        <p:spPr>
          <a:xfrm>
            <a:off x="9249349" y="6355590"/>
            <a:ext cx="2741772" cy="365030"/>
          </a:xfrm>
        </p:spPr>
        <p:txBody>
          <a:bodyPr/>
          <a:lstStyle/>
          <a:p>
            <a:fld id="{E2F2920A-080A-0245-808C-84CEE87E3422}" type="slidenum">
              <a:rPr lang="en-US" sz="1400">
                <a:solidFill>
                  <a:schemeClr val="tx1"/>
                </a:solidFill>
              </a:rPr>
              <a:t>4</a:t>
            </a:fld>
            <a:endParaRPr lang="en-US" sz="1400">
              <a:solidFill>
                <a:schemeClr val="tx1"/>
              </a:solidFill>
            </a:endParaRPr>
          </a:p>
        </p:txBody>
      </p:sp>
      <p:sp>
        <p:nvSpPr>
          <p:cNvPr id="63" name="TextBox 62">
            <a:extLst>
              <a:ext uri="{FF2B5EF4-FFF2-40B4-BE49-F238E27FC236}">
                <a16:creationId xmlns:a16="http://schemas.microsoft.com/office/drawing/2014/main" id="{95C51925-5699-7D4A-82B4-FC76FD72A98A}"/>
              </a:ext>
            </a:extLst>
          </p:cNvPr>
          <p:cNvSpPr txBox="1"/>
          <p:nvPr/>
        </p:nvSpPr>
        <p:spPr>
          <a:xfrm>
            <a:off x="340711" y="98457"/>
            <a:ext cx="8248812" cy="523092"/>
          </a:xfrm>
          <a:prstGeom prst="rect">
            <a:avLst/>
          </a:prstGeom>
          <a:noFill/>
        </p:spPr>
        <p:txBody>
          <a:bodyPr wrap="square" rtlCol="0">
            <a:spAutoFit/>
          </a:bodyPr>
          <a:lstStyle/>
          <a:p>
            <a:r>
              <a:rPr lang="en-US" sz="2800" b="1" dirty="0">
                <a:solidFill>
                  <a:schemeClr val="bg1"/>
                </a:solidFill>
              </a:rPr>
              <a:t>Licensing… Business Plans?</a:t>
            </a:r>
          </a:p>
        </p:txBody>
      </p:sp>
      <p:sp>
        <p:nvSpPr>
          <p:cNvPr id="9" name="TextBox 8">
            <a:extLst>
              <a:ext uri="{FF2B5EF4-FFF2-40B4-BE49-F238E27FC236}">
                <a16:creationId xmlns:a16="http://schemas.microsoft.com/office/drawing/2014/main" id="{212F89D4-902D-A8BA-916D-9936C63F3C34}"/>
              </a:ext>
            </a:extLst>
          </p:cNvPr>
          <p:cNvSpPr txBox="1"/>
          <p:nvPr/>
        </p:nvSpPr>
        <p:spPr>
          <a:xfrm>
            <a:off x="767859" y="1664944"/>
            <a:ext cx="10980779" cy="707886"/>
          </a:xfrm>
          <a:prstGeom prst="rect">
            <a:avLst/>
          </a:prstGeom>
          <a:noFill/>
        </p:spPr>
        <p:txBody>
          <a:bodyPr wrap="square">
            <a:spAutoFit/>
          </a:bodyPr>
          <a:lstStyle/>
          <a:p>
            <a:pPr algn="ctr" rtl="0" fontAlgn="base"/>
            <a:endParaRPr lang="en-US" sz="2000" dirty="0">
              <a:solidFill>
                <a:srgbClr val="000000"/>
              </a:solidFill>
              <a:latin typeface="Calibri" panose="020F0502020204030204" pitchFamily="34" charset="0"/>
              <a:cs typeface="Calibri" panose="020F0502020204030204" pitchFamily="34" charset="0"/>
            </a:endParaRPr>
          </a:p>
          <a:p>
            <a:pPr marL="342900" indent="-342900" rtl="0" fontAlgn="base">
              <a:buFont typeface="Arial" panose="020B0604020202020204" pitchFamily="34" charset="0"/>
              <a:buChar char="•"/>
            </a:pPr>
            <a:endParaRPr lang="en-US" sz="2000" dirty="0">
              <a:solidFill>
                <a:srgbClr val="000000"/>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BA8AE91-486D-66D6-56FA-354C2C9C2FA7}"/>
              </a:ext>
            </a:extLst>
          </p:cNvPr>
          <p:cNvSpPr txBox="1"/>
          <p:nvPr/>
        </p:nvSpPr>
        <p:spPr>
          <a:xfrm>
            <a:off x="884188" y="798735"/>
            <a:ext cx="9844755" cy="6894195"/>
          </a:xfrm>
          <a:prstGeom prst="rect">
            <a:avLst/>
          </a:prstGeom>
          <a:noFill/>
        </p:spPr>
        <p:txBody>
          <a:bodyPr wrap="square" rtlCol="0">
            <a:spAutoFit/>
          </a:bodyPr>
          <a:lstStyle/>
          <a:p>
            <a:r>
              <a:rPr lang="en-US" sz="1400" dirty="0"/>
              <a:t>A lot of applicants have experience growing cannabis, but have never been licensed or regulated by a governmental agency as a business </a:t>
            </a:r>
          </a:p>
          <a:p>
            <a:pPr marL="742950" lvl="1" indent="-285750">
              <a:buFont typeface="Arial" panose="020B0604020202020204" pitchFamily="34" charset="0"/>
              <a:buChar char="•"/>
            </a:pPr>
            <a:r>
              <a:rPr lang="en-US" sz="1400" dirty="0"/>
              <a:t>Even businesses with prior hemp/agricultural expertise experience issues</a:t>
            </a:r>
          </a:p>
          <a:p>
            <a:pPr marL="742950" lvl="1" indent="-285750">
              <a:buFont typeface="Arial" panose="020B0604020202020204" pitchFamily="34" charset="0"/>
              <a:buChar char="•"/>
            </a:pPr>
            <a:r>
              <a:rPr lang="en-US" sz="1400" dirty="0"/>
              <a:t>Many have no capitalization plan, projected revenue models, or niche strategy</a:t>
            </a:r>
          </a:p>
          <a:p>
            <a:pPr marL="742950" lvl="1" indent="-285750">
              <a:buFont typeface="Arial" panose="020B0604020202020204" pitchFamily="34" charset="0"/>
              <a:buChar char="•"/>
            </a:pPr>
            <a:r>
              <a:rPr lang="en-US" sz="1400" dirty="0"/>
              <a:t>Expectations are incongruent with the regulatory and structural realities </a:t>
            </a:r>
          </a:p>
          <a:p>
            <a:pPr lvl="1"/>
            <a:r>
              <a:rPr lang="en-US" sz="1400" dirty="0"/>
              <a:t>	</a:t>
            </a:r>
          </a:p>
          <a:p>
            <a:r>
              <a:rPr lang="en-US" sz="1400" dirty="0"/>
              <a:t>We are ‘customer service’ driven, but there is only so much that we can help with. Folks need more then what we can provide and our bandwidth allows</a:t>
            </a:r>
          </a:p>
          <a:p>
            <a:endParaRPr lang="en-US" sz="1400" dirty="0"/>
          </a:p>
          <a:p>
            <a:pPr marL="285750" indent="-285750">
              <a:buFont typeface="Arial" panose="020B0604020202020204" pitchFamily="34" charset="0"/>
              <a:buChar char="•"/>
            </a:pPr>
            <a:r>
              <a:rPr lang="en-US" sz="1400" dirty="0"/>
              <a:t>Almost all applications are submitted incomplete </a:t>
            </a:r>
          </a:p>
          <a:p>
            <a:pPr marL="742950" lvl="1" indent="-285750">
              <a:buFont typeface="Arial" panose="020B0604020202020204" pitchFamily="34" charset="0"/>
              <a:buChar char="•"/>
            </a:pPr>
            <a:r>
              <a:rPr lang="en-US" sz="1400" dirty="0"/>
              <a:t>Very few make it through without resubmittal</a:t>
            </a:r>
          </a:p>
          <a:p>
            <a:pPr marL="742950" lvl="1" indent="-285750">
              <a:buFont typeface="Arial" panose="020B0604020202020204" pitchFamily="34" charset="0"/>
              <a:buChar char="•"/>
            </a:pPr>
            <a:r>
              <a:rPr lang="en-US" sz="1400" dirty="0"/>
              <a:t>Many applications decay: because of poor expectations for the licensure period, poor timing to begin cultivation, or exhausted capital</a:t>
            </a:r>
          </a:p>
          <a:p>
            <a:endParaRPr lang="en-US" sz="1400" dirty="0"/>
          </a:p>
          <a:p>
            <a:pPr marL="285750" indent="-285750">
              <a:buFont typeface="Arial" panose="020B0604020202020204" pitchFamily="34" charset="0"/>
              <a:buChar char="•"/>
            </a:pPr>
            <a:r>
              <a:rPr lang="en-US" sz="1400" dirty="0"/>
              <a:t>High number of folks do not reach out prior to submission </a:t>
            </a:r>
          </a:p>
          <a:p>
            <a:pPr marL="742950" lvl="1" indent="-285750">
              <a:buFont typeface="Arial" panose="020B0604020202020204" pitchFamily="34" charset="0"/>
              <a:buChar char="•"/>
            </a:pPr>
            <a:r>
              <a:rPr lang="en-US" sz="1400" dirty="0"/>
              <a:t>Business plans are inadequate- there is very little understanding if an applicant understand which tier size is right for them to start with</a:t>
            </a:r>
          </a:p>
          <a:p>
            <a:pPr marL="742950" lvl="1" indent="-285750">
              <a:buFont typeface="Arial" panose="020B0604020202020204" pitchFamily="34" charset="0"/>
              <a:buChar char="•"/>
            </a:pPr>
            <a:r>
              <a:rPr lang="en-US" sz="1400" dirty="0"/>
              <a:t>Folks are interested in changing their tier- Is this rooted in a business plan? Can they handle more? Do they have a plan? What role does the CCB play in telling them they are wrong</a:t>
            </a:r>
          </a:p>
          <a:p>
            <a:endParaRPr lang="en-US" sz="1400" dirty="0"/>
          </a:p>
          <a:p>
            <a:pPr marL="285750" indent="-285750" algn="l" rtl="0" fontAlgn="base">
              <a:buFont typeface="Arial" panose="020B0604020202020204" pitchFamily="34" charset="0"/>
              <a:buChar char="•"/>
            </a:pPr>
            <a:r>
              <a:rPr lang="en-US" sz="1400" dirty="0"/>
              <a:t>Stronger business and technical support will minimalize the back slide into the illicit market if there is a perception that it is too complicated to remain a regulated business. </a:t>
            </a:r>
          </a:p>
          <a:p>
            <a:pPr marL="285750" indent="-285750" algn="l" rtl="0" fontAlgn="base">
              <a:buFont typeface="Arial" panose="020B0604020202020204" pitchFamily="34" charset="0"/>
              <a:buChar char="•"/>
            </a:pPr>
            <a:r>
              <a:rPr lang="en-US" sz="1400" b="0" i="0" dirty="0">
                <a:effectLst/>
              </a:rPr>
              <a:t>The CCB would like to emphasize this point: market participants who fail in the regulated market will not disappear and their replacements may be less committed to Vermont values. Their presence will only shift the burden from regulators to law enforcement. Further, those small and Vermont-based businesses who wash out of the regulated market will only cede ground to large multi-state operators. There are few in state government who would rather have Phillip Morris as a neighbor than their existing ones.  </a:t>
            </a:r>
          </a:p>
          <a:p>
            <a:pPr algn="l" rtl="0" fontAlgn="base"/>
            <a:r>
              <a:rPr lang="en-US" sz="1400" b="0" i="0" dirty="0">
                <a:solidFill>
                  <a:srgbClr val="000000"/>
                </a:solidFill>
                <a:effectLst/>
                <a:latin typeface="Times New Roman" panose="02020603050405020304" pitchFamily="18" charset="0"/>
              </a:rPr>
              <a:t>  </a:t>
            </a:r>
            <a:endParaRPr lang="en-US" sz="1400" b="0" i="0" dirty="0">
              <a:solidFill>
                <a:srgbClr val="000000"/>
              </a:solidFill>
              <a:effectLst/>
              <a:latin typeface="Segoe UI" panose="020B0502040204020203" pitchFamily="34" charset="0"/>
            </a:endParaRPr>
          </a:p>
          <a:p>
            <a:endParaRPr lang="en-US" sz="1400" dirty="0"/>
          </a:p>
          <a:p>
            <a:endParaRPr lang="en-US" dirty="0"/>
          </a:p>
          <a:p>
            <a:endParaRPr lang="en-US" dirty="0"/>
          </a:p>
        </p:txBody>
      </p:sp>
    </p:spTree>
    <p:extLst>
      <p:ext uri="{BB962C8B-B14F-4D97-AF65-F5344CB8AC3E}">
        <p14:creationId xmlns:p14="http://schemas.microsoft.com/office/powerpoint/2010/main" val="251186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F706BC-4560-D944-829C-03D7F8DB895C}"/>
              </a:ext>
            </a:extLst>
          </p:cNvPr>
          <p:cNvPicPr>
            <a:picLocks noChangeAspect="1"/>
          </p:cNvPicPr>
          <p:nvPr/>
        </p:nvPicPr>
        <p:blipFill>
          <a:blip r:embed="rId3"/>
          <a:stretch>
            <a:fillRect/>
          </a:stretch>
        </p:blipFill>
        <p:spPr>
          <a:xfrm>
            <a:off x="-9763" y="0"/>
            <a:ext cx="12188825" cy="6856214"/>
          </a:xfrm>
          <a:prstGeom prst="rect">
            <a:avLst/>
          </a:prstGeom>
        </p:spPr>
      </p:pic>
      <p:sp>
        <p:nvSpPr>
          <p:cNvPr id="24" name="TextBox 23">
            <a:extLst>
              <a:ext uri="{FF2B5EF4-FFF2-40B4-BE49-F238E27FC236}">
                <a16:creationId xmlns:a16="http://schemas.microsoft.com/office/drawing/2014/main" id="{26BEC701-0023-5945-AE13-F47AF8CEAD5E}"/>
              </a:ext>
            </a:extLst>
          </p:cNvPr>
          <p:cNvSpPr txBox="1"/>
          <p:nvPr/>
        </p:nvSpPr>
        <p:spPr>
          <a:xfrm>
            <a:off x="145915" y="1337090"/>
            <a:ext cx="11060121" cy="646331"/>
          </a:xfrm>
          <a:prstGeom prst="rect">
            <a:avLst/>
          </a:prstGeom>
          <a:noFill/>
        </p:spPr>
        <p:txBody>
          <a:bodyPr wrap="square" rtlCol="0">
            <a:spAutoFit/>
          </a:bodyPr>
          <a:lstStyle/>
          <a:p>
            <a:r>
              <a:rPr lang="en-US" sz="3600" b="1" dirty="0">
                <a:solidFill>
                  <a:schemeClr val="bg1"/>
                </a:solidFill>
              </a:rPr>
              <a:t>Compliance and Being ‘Regulated’ </a:t>
            </a:r>
          </a:p>
        </p:txBody>
      </p:sp>
      <p:cxnSp>
        <p:nvCxnSpPr>
          <p:cNvPr id="26" name="Straight Connector 25">
            <a:extLst>
              <a:ext uri="{FF2B5EF4-FFF2-40B4-BE49-F238E27FC236}">
                <a16:creationId xmlns:a16="http://schemas.microsoft.com/office/drawing/2014/main" id="{BC328568-86E3-1C4B-8F84-298525F3DBA5}"/>
              </a:ext>
            </a:extLst>
          </p:cNvPr>
          <p:cNvCxnSpPr>
            <a:cxnSpLocks/>
          </p:cNvCxnSpPr>
          <p:nvPr/>
        </p:nvCxnSpPr>
        <p:spPr>
          <a:xfrm>
            <a:off x="65716" y="1983421"/>
            <a:ext cx="8927291" cy="0"/>
          </a:xfrm>
          <a:prstGeom prst="line">
            <a:avLst/>
          </a:prstGeom>
          <a:solidFill>
            <a:srgbClr val="0C537C"/>
          </a:solidFill>
          <a:ln w="4445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8" name="Slide Number Placeholder 61">
            <a:extLst>
              <a:ext uri="{FF2B5EF4-FFF2-40B4-BE49-F238E27FC236}">
                <a16:creationId xmlns:a16="http://schemas.microsoft.com/office/drawing/2014/main" id="{B3247831-BE09-7D4B-A95D-991EDEB4C95F}"/>
              </a:ext>
            </a:extLst>
          </p:cNvPr>
          <p:cNvSpPr>
            <a:spLocks noGrp="1"/>
          </p:cNvSpPr>
          <p:nvPr>
            <p:ph type="sldNum" sz="quarter" idx="12"/>
          </p:nvPr>
        </p:nvSpPr>
        <p:spPr>
          <a:xfrm>
            <a:off x="9249349" y="6355590"/>
            <a:ext cx="2741772" cy="365030"/>
          </a:xfrm>
        </p:spPr>
        <p:txBody>
          <a:bodyPr/>
          <a:lstStyle/>
          <a:p>
            <a:fld id="{E2F2920A-080A-0245-808C-84CEE87E3422}" type="slidenum">
              <a:rPr lang="en-US" sz="1400">
                <a:solidFill>
                  <a:schemeClr val="bg1"/>
                </a:solidFill>
              </a:rPr>
              <a:t>5</a:t>
            </a:fld>
            <a:endParaRPr lang="en-US" sz="1400">
              <a:solidFill>
                <a:schemeClr val="bg1"/>
              </a:solidFill>
            </a:endParaRPr>
          </a:p>
        </p:txBody>
      </p:sp>
    </p:spTree>
    <p:extLst>
      <p:ext uri="{BB962C8B-B14F-4D97-AF65-F5344CB8AC3E}">
        <p14:creationId xmlns:p14="http://schemas.microsoft.com/office/powerpoint/2010/main" val="635025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D3FFAC-611C-D447-B471-8B7AE4582A6F}"/>
              </a:ext>
            </a:extLst>
          </p:cNvPr>
          <p:cNvSpPr/>
          <p:nvPr/>
        </p:nvSpPr>
        <p:spPr>
          <a:xfrm>
            <a:off x="0" y="364"/>
            <a:ext cx="12188825" cy="700278"/>
          </a:xfrm>
          <a:prstGeom prst="rect">
            <a:avLst/>
          </a:prstGeom>
          <a:gradFill>
            <a:gsLst>
              <a:gs pos="14000">
                <a:schemeClr val="tx1"/>
              </a:gs>
              <a:gs pos="99000">
                <a:schemeClr val="accent5">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Slide Number Placeholder 61">
            <a:extLst>
              <a:ext uri="{FF2B5EF4-FFF2-40B4-BE49-F238E27FC236}">
                <a16:creationId xmlns:a16="http://schemas.microsoft.com/office/drawing/2014/main" id="{FE30788B-F039-984E-95C8-05C7FB867888}"/>
              </a:ext>
            </a:extLst>
          </p:cNvPr>
          <p:cNvSpPr>
            <a:spLocks noGrp="1"/>
          </p:cNvSpPr>
          <p:nvPr>
            <p:ph type="sldNum" sz="quarter" idx="12"/>
          </p:nvPr>
        </p:nvSpPr>
        <p:spPr>
          <a:xfrm>
            <a:off x="9249349" y="6355590"/>
            <a:ext cx="2741772" cy="365030"/>
          </a:xfrm>
        </p:spPr>
        <p:txBody>
          <a:bodyPr/>
          <a:lstStyle/>
          <a:p>
            <a:fld id="{E2F2920A-080A-0245-808C-84CEE87E3422}" type="slidenum">
              <a:rPr lang="en-US" sz="1400">
                <a:solidFill>
                  <a:schemeClr val="tx1"/>
                </a:solidFill>
              </a:rPr>
              <a:t>6</a:t>
            </a:fld>
            <a:endParaRPr lang="en-US" sz="1400">
              <a:solidFill>
                <a:schemeClr val="tx1"/>
              </a:solidFill>
            </a:endParaRPr>
          </a:p>
        </p:txBody>
      </p:sp>
      <p:sp>
        <p:nvSpPr>
          <p:cNvPr id="63" name="TextBox 62">
            <a:extLst>
              <a:ext uri="{FF2B5EF4-FFF2-40B4-BE49-F238E27FC236}">
                <a16:creationId xmlns:a16="http://schemas.microsoft.com/office/drawing/2014/main" id="{95C51925-5699-7D4A-82B4-FC76FD72A98A}"/>
              </a:ext>
            </a:extLst>
          </p:cNvPr>
          <p:cNvSpPr txBox="1"/>
          <p:nvPr/>
        </p:nvSpPr>
        <p:spPr>
          <a:xfrm>
            <a:off x="241857" y="61896"/>
            <a:ext cx="8316906" cy="461665"/>
          </a:xfrm>
          <a:prstGeom prst="rect">
            <a:avLst/>
          </a:prstGeom>
          <a:noFill/>
        </p:spPr>
        <p:txBody>
          <a:bodyPr wrap="square" rtlCol="0">
            <a:spAutoFit/>
          </a:bodyPr>
          <a:lstStyle/>
          <a:p>
            <a:r>
              <a:rPr lang="en-US" sz="2400" b="1" dirty="0">
                <a:solidFill>
                  <a:schemeClr val="bg1"/>
                </a:solidFill>
              </a:rPr>
              <a:t>Compliance and Being ‘Regulated’ – from a staff perspective</a:t>
            </a:r>
          </a:p>
        </p:txBody>
      </p:sp>
      <p:graphicFrame>
        <p:nvGraphicFramePr>
          <p:cNvPr id="5" name="Diagram 4">
            <a:extLst>
              <a:ext uri="{FF2B5EF4-FFF2-40B4-BE49-F238E27FC236}">
                <a16:creationId xmlns:a16="http://schemas.microsoft.com/office/drawing/2014/main" id="{5D567CAB-3C70-2037-AFC6-81AECEA2DBD2}"/>
              </a:ext>
            </a:extLst>
          </p:cNvPr>
          <p:cNvGraphicFramePr/>
          <p:nvPr>
            <p:extLst>
              <p:ext uri="{D42A27DB-BD31-4B8C-83A1-F6EECF244321}">
                <p14:modId xmlns:p14="http://schemas.microsoft.com/office/powerpoint/2010/main" val="3023954904"/>
              </p:ext>
            </p:extLst>
          </p:nvPr>
        </p:nvGraphicFramePr>
        <p:xfrm>
          <a:off x="1177047" y="1493043"/>
          <a:ext cx="10311319" cy="41295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338C196B-6C27-1A65-1257-45C1423DD37F}"/>
              </a:ext>
            </a:extLst>
          </p:cNvPr>
          <p:cNvSpPr txBox="1"/>
          <p:nvPr/>
        </p:nvSpPr>
        <p:spPr>
          <a:xfrm>
            <a:off x="848157" y="817864"/>
            <a:ext cx="10492509" cy="6035498"/>
          </a:xfrm>
          <a:prstGeom prst="rect">
            <a:avLst/>
          </a:prstGeom>
          <a:noFill/>
        </p:spPr>
        <p:txBody>
          <a:bodyPr wrap="square" rtlCol="0">
            <a:spAutoFit/>
          </a:bodyPr>
          <a:lstStyle/>
          <a:p>
            <a:pPr marL="171450" marR="0" lvl="0" indent="-171450">
              <a:lnSpc>
                <a:spcPct val="107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Understanding pesticide usage and active ingredients</a:t>
            </a:r>
          </a:p>
          <a:p>
            <a:pPr marL="628650" lvl="1" indent="-171450">
              <a:lnSpc>
                <a:spcPct val="107000"/>
              </a:lnSpc>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Understanding how sharing equipment can make growers vulnerable to failing a pesticide test</a:t>
            </a:r>
          </a:p>
          <a:p>
            <a:pPr marL="628650" lvl="1" indent="-171450">
              <a:lnSpc>
                <a:spcPct val="107000"/>
              </a:lnSpc>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Understanding how buying clones or plants from un-licensed cultivators can make growers vulnerable to failing a pesticide test.</a:t>
            </a:r>
          </a:p>
          <a:p>
            <a:pPr marL="628650" lvl="1" indent="-171450">
              <a:lnSpc>
                <a:spcPct val="107000"/>
              </a:lnSpc>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Learning how to read a pesticide label and understanding usage requirements.</a:t>
            </a:r>
          </a:p>
          <a:p>
            <a:pPr marL="628650" lvl="1" indent="-171450">
              <a:lnSpc>
                <a:spcPct val="107000"/>
              </a:lnSpc>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Keeping an adequate pesticide usage log.</a:t>
            </a:r>
          </a:p>
          <a:p>
            <a:pPr marL="45720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171450" marR="0" lvl="0" indent="-171450">
              <a:lnSpc>
                <a:spcPct val="107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Understanding test results</a:t>
            </a:r>
          </a:p>
          <a:p>
            <a:pPr marL="628650" lvl="1" indent="-171450">
              <a:lnSpc>
                <a:spcPct val="107000"/>
              </a:lnSpc>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Understanding how to read a pesticide analysis, and how to determine a passing or failing test result.</a:t>
            </a:r>
          </a:p>
          <a:p>
            <a:pPr marL="628650" lvl="1" indent="-171450">
              <a:lnSpc>
                <a:spcPct val="107000"/>
              </a:lnSpc>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Understanding how to read a pathogen analysis, and how to determine a passing or failing result.</a:t>
            </a:r>
          </a:p>
          <a:p>
            <a:pPr marL="628650" lvl="1" indent="-171450">
              <a:lnSpc>
                <a:spcPct val="107000"/>
              </a:lnSpc>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Understanding how to read a potency (cannabinoid) analysis and why it is important.</a:t>
            </a:r>
          </a:p>
          <a:p>
            <a:pPr marL="628650" lvl="1" indent="-171450">
              <a:lnSpc>
                <a:spcPct val="107000"/>
              </a:lnSpc>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What are the different pathogens and why are they important from a public health perspective.  </a:t>
            </a:r>
          </a:p>
          <a:p>
            <a:pPr marL="171450" marR="0" indent="-171450">
              <a:lnSpc>
                <a:spcPct val="107000"/>
              </a:lnSpc>
              <a:spcBef>
                <a:spcPts val="0"/>
              </a:spcBef>
              <a:spcAft>
                <a:spcPts val="800"/>
              </a:spcAft>
              <a:buFont typeface="Arial" panose="020B0604020202020204" pitchFamily="34" charset="0"/>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8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Tracking and defining process lots and harvest lot</a:t>
            </a:r>
          </a:p>
          <a:p>
            <a:pPr marL="628650" lvl="1" indent="-171450">
              <a:lnSpc>
                <a:spcPct val="107000"/>
              </a:lnSpc>
              <a:spcAft>
                <a:spcPts val="8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How can I manage this information in an organized way so that I can stay in compliance?</a:t>
            </a:r>
          </a:p>
          <a:p>
            <a:pPr marL="628650" lvl="1" indent="-171450">
              <a:lnSpc>
                <a:spcPct val="107000"/>
              </a:lnSpc>
              <a:spcAft>
                <a:spcPts val="8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How do I track a lot that hasn’t been fully processed, when some of the lot is already being offered for sale?</a:t>
            </a:r>
          </a:p>
          <a:p>
            <a:pPr marL="628650" lvl="1" indent="-171450">
              <a:lnSpc>
                <a:spcPct val="107000"/>
              </a:lnSpc>
              <a:spcAft>
                <a:spcPts val="8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 What is considered waste and how do I track that information.</a:t>
            </a:r>
          </a:p>
          <a:p>
            <a:pPr marL="171450" marR="0" indent="-171450">
              <a:lnSpc>
                <a:spcPct val="107000"/>
              </a:lnSpc>
              <a:spcBef>
                <a:spcPts val="0"/>
              </a:spcBef>
              <a:spcAft>
                <a:spcPts val="8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 Understanding energy standards for indoor cultivators</a:t>
            </a:r>
          </a:p>
          <a:p>
            <a:pPr marL="628650" lvl="1" indent="-171450">
              <a:lnSpc>
                <a:spcPct val="107000"/>
              </a:lnSpc>
              <a:spcAft>
                <a:spcPts val="8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What is expected of me during my second year of licensure and beyond?</a:t>
            </a:r>
          </a:p>
          <a:p>
            <a:pPr marL="628650" lvl="1" indent="-171450">
              <a:lnSpc>
                <a:spcPct val="107000"/>
              </a:lnSpc>
              <a:spcAft>
                <a:spcPts val="8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What are the Clean Energy Building Standards and how can I learn more about implementing them in my facility?</a:t>
            </a:r>
          </a:p>
          <a:p>
            <a:pPr marL="628650" lvl="1" indent="-171450">
              <a:lnSpc>
                <a:spcPct val="107000"/>
              </a:lnSpc>
              <a:spcAft>
                <a:spcPts val="8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How do I measure and report energy usage to the board?</a:t>
            </a:r>
          </a:p>
          <a:p>
            <a:pPr marL="171450" marR="0" lvl="0" indent="-171450">
              <a:lnSpc>
                <a:spcPct val="107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Understanding employee training</a:t>
            </a:r>
          </a:p>
          <a:p>
            <a:pPr marL="628650" lvl="1" indent="-171450">
              <a:lnSpc>
                <a:spcPct val="107000"/>
              </a:lnSpc>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Where can I find resources on all required training?	</a:t>
            </a:r>
          </a:p>
          <a:p>
            <a:pPr marL="628650" lvl="1" indent="-171450">
              <a:lnSpc>
                <a:spcPct val="107000"/>
              </a:lnSpc>
              <a:buFont typeface="Arial" panose="020B060402020202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W</a:t>
            </a:r>
            <a:r>
              <a:rPr lang="en-US" sz="1200" dirty="0">
                <a:effectLst/>
                <a:latin typeface="Calibri" panose="020F0502020204030204" pitchFamily="34" charset="0"/>
                <a:ea typeface="Calibri" panose="020F0502020204030204" pitchFamily="34" charset="0"/>
                <a:cs typeface="Times New Roman" panose="02020603050405020304" pitchFamily="18" charset="0"/>
              </a:rPr>
              <a:t>ho can help me conduct employee training?</a:t>
            </a:r>
          </a:p>
          <a:p>
            <a:pPr marL="628650" lvl="1" indent="-171450">
              <a:lnSpc>
                <a:spcPct val="107000"/>
              </a:lnSpc>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How can I manage this information in an organized way?</a:t>
            </a:r>
          </a:p>
          <a:p>
            <a:endParaRPr lang="en-US" dirty="0"/>
          </a:p>
        </p:txBody>
      </p:sp>
    </p:spTree>
    <p:extLst>
      <p:ext uri="{BB962C8B-B14F-4D97-AF65-F5344CB8AC3E}">
        <p14:creationId xmlns:p14="http://schemas.microsoft.com/office/powerpoint/2010/main" val="4176491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F706BC-4560-D944-829C-03D7F8DB895C}"/>
              </a:ext>
            </a:extLst>
          </p:cNvPr>
          <p:cNvPicPr>
            <a:picLocks noChangeAspect="1"/>
          </p:cNvPicPr>
          <p:nvPr/>
        </p:nvPicPr>
        <p:blipFill>
          <a:blip r:embed="rId3"/>
          <a:stretch>
            <a:fillRect/>
          </a:stretch>
        </p:blipFill>
        <p:spPr>
          <a:xfrm>
            <a:off x="-9763" y="0"/>
            <a:ext cx="12188825" cy="6856214"/>
          </a:xfrm>
          <a:prstGeom prst="rect">
            <a:avLst/>
          </a:prstGeom>
        </p:spPr>
      </p:pic>
      <p:sp>
        <p:nvSpPr>
          <p:cNvPr id="24" name="TextBox 23">
            <a:extLst>
              <a:ext uri="{FF2B5EF4-FFF2-40B4-BE49-F238E27FC236}">
                <a16:creationId xmlns:a16="http://schemas.microsoft.com/office/drawing/2014/main" id="{26BEC701-0023-5945-AE13-F47AF8CEAD5E}"/>
              </a:ext>
            </a:extLst>
          </p:cNvPr>
          <p:cNvSpPr txBox="1"/>
          <p:nvPr/>
        </p:nvSpPr>
        <p:spPr>
          <a:xfrm>
            <a:off x="145915" y="1337090"/>
            <a:ext cx="11060121" cy="646331"/>
          </a:xfrm>
          <a:prstGeom prst="rect">
            <a:avLst/>
          </a:prstGeom>
          <a:noFill/>
        </p:spPr>
        <p:txBody>
          <a:bodyPr wrap="square" rtlCol="0">
            <a:spAutoFit/>
          </a:bodyPr>
          <a:lstStyle/>
          <a:p>
            <a:r>
              <a:rPr lang="en-US" sz="3600" b="1" dirty="0">
                <a:solidFill>
                  <a:schemeClr val="bg1"/>
                </a:solidFill>
              </a:rPr>
              <a:t>Barriers to Accessing the Cannabis Industry</a:t>
            </a:r>
          </a:p>
        </p:txBody>
      </p:sp>
      <p:cxnSp>
        <p:nvCxnSpPr>
          <p:cNvPr id="26" name="Straight Connector 25">
            <a:extLst>
              <a:ext uri="{FF2B5EF4-FFF2-40B4-BE49-F238E27FC236}">
                <a16:creationId xmlns:a16="http://schemas.microsoft.com/office/drawing/2014/main" id="{BC328568-86E3-1C4B-8F84-298525F3DBA5}"/>
              </a:ext>
            </a:extLst>
          </p:cNvPr>
          <p:cNvCxnSpPr>
            <a:cxnSpLocks/>
          </p:cNvCxnSpPr>
          <p:nvPr/>
        </p:nvCxnSpPr>
        <p:spPr>
          <a:xfrm>
            <a:off x="65716" y="1983421"/>
            <a:ext cx="8927291" cy="0"/>
          </a:xfrm>
          <a:prstGeom prst="line">
            <a:avLst/>
          </a:prstGeom>
          <a:solidFill>
            <a:srgbClr val="0C537C"/>
          </a:solidFill>
          <a:ln w="4445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8" name="Slide Number Placeholder 61">
            <a:extLst>
              <a:ext uri="{FF2B5EF4-FFF2-40B4-BE49-F238E27FC236}">
                <a16:creationId xmlns:a16="http://schemas.microsoft.com/office/drawing/2014/main" id="{B3247831-BE09-7D4B-A95D-991EDEB4C95F}"/>
              </a:ext>
            </a:extLst>
          </p:cNvPr>
          <p:cNvSpPr>
            <a:spLocks noGrp="1"/>
          </p:cNvSpPr>
          <p:nvPr>
            <p:ph type="sldNum" sz="quarter" idx="12"/>
          </p:nvPr>
        </p:nvSpPr>
        <p:spPr>
          <a:xfrm>
            <a:off x="9249349" y="6355590"/>
            <a:ext cx="2741772" cy="365030"/>
          </a:xfrm>
        </p:spPr>
        <p:txBody>
          <a:bodyPr/>
          <a:lstStyle/>
          <a:p>
            <a:fld id="{E2F2920A-080A-0245-808C-84CEE87E3422}" type="slidenum">
              <a:rPr lang="en-US" sz="1400">
                <a:solidFill>
                  <a:schemeClr val="bg1"/>
                </a:solidFill>
              </a:rPr>
              <a:t>7</a:t>
            </a:fld>
            <a:endParaRPr lang="en-US" sz="1400">
              <a:solidFill>
                <a:schemeClr val="bg1"/>
              </a:solidFill>
            </a:endParaRPr>
          </a:p>
        </p:txBody>
      </p:sp>
    </p:spTree>
    <p:extLst>
      <p:ext uri="{BB962C8B-B14F-4D97-AF65-F5344CB8AC3E}">
        <p14:creationId xmlns:p14="http://schemas.microsoft.com/office/powerpoint/2010/main" val="3802004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513CA7-A2A0-2048-AF36-54BF178DA4FE}"/>
              </a:ext>
            </a:extLst>
          </p:cNvPr>
          <p:cNvSpPr/>
          <p:nvPr/>
        </p:nvSpPr>
        <p:spPr>
          <a:xfrm>
            <a:off x="0" y="364"/>
            <a:ext cx="12188825" cy="700278"/>
          </a:xfrm>
          <a:prstGeom prst="rect">
            <a:avLst/>
          </a:prstGeom>
          <a:gradFill>
            <a:gsLst>
              <a:gs pos="14000">
                <a:schemeClr val="tx1"/>
              </a:gs>
              <a:gs pos="100000">
                <a:schemeClr val="accent5">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873AFDB-176B-4BC6-AF58-65AB9D926353}"/>
              </a:ext>
            </a:extLst>
          </p:cNvPr>
          <p:cNvSpPr>
            <a:spLocks noGrp="1"/>
          </p:cNvSpPr>
          <p:nvPr>
            <p:ph idx="1"/>
          </p:nvPr>
        </p:nvSpPr>
        <p:spPr>
          <a:xfrm>
            <a:off x="244346" y="1010345"/>
            <a:ext cx="11488848" cy="5266913"/>
          </a:xfrm>
        </p:spPr>
        <p:txBody>
          <a:bodyPr>
            <a:normAutofit/>
          </a:bodyPr>
          <a:lstStyle/>
          <a:p>
            <a:r>
              <a:rPr lang="en-US" sz="2000" dirty="0">
                <a:solidFill>
                  <a:srgbClr val="000000"/>
                </a:solidFill>
                <a:latin typeface="Arial" panose="020B0604020202020204" pitchFamily="34" charset="0"/>
              </a:rPr>
              <a:t> </a:t>
            </a:r>
            <a:r>
              <a:rPr lang="en-US" sz="2400" dirty="0"/>
              <a:t>The largest barrier to entrepreneurial success in the cannabis industry is lack of access to capital. </a:t>
            </a:r>
          </a:p>
          <a:p>
            <a:r>
              <a:rPr lang="en-US" sz="2400" dirty="0"/>
              <a:t>Start-up costs for cannabis businesses can be very high: depending on the business type, the start-up capital required could be between $250,000 and $1,000,000. </a:t>
            </a:r>
            <a:r>
              <a:rPr lang="en-US" sz="1200" i="1" dirty="0"/>
              <a:t>See</a:t>
            </a:r>
            <a:r>
              <a:rPr lang="en-US" sz="1200" dirty="0"/>
              <a:t> </a:t>
            </a:r>
            <a:r>
              <a:rPr lang="en-US" sz="1200" dirty="0">
                <a:hlinkClick r:id="rId3"/>
              </a:rPr>
              <a:t>Legislative Report for Oregon Cannabis Equity Act, Feb. 2021.</a:t>
            </a:r>
            <a:endParaRPr lang="en-US" sz="1200" dirty="0">
              <a:cs typeface="Calibri"/>
            </a:endParaRPr>
          </a:p>
          <a:p>
            <a:r>
              <a:rPr lang="en-US" sz="2400" dirty="0"/>
              <a:t>Cannabis businesses are extremely limited in their options for banking and lending services. Cannabis remains a Schedule 1 controlled substance at the federal level, which means most traditional federally-insured banks will not provide services to these businesses. </a:t>
            </a:r>
            <a:endParaRPr lang="en-US" sz="2400" dirty="0">
              <a:cs typeface="Calibri"/>
            </a:endParaRPr>
          </a:p>
          <a:p>
            <a:r>
              <a:rPr lang="en-US" sz="2400" dirty="0"/>
              <a:t>Limited available lending means that most cannabis businesses must be self-funded.  This risk is compounded by the lack of bankruptcy protection available for cannabis businesses. </a:t>
            </a:r>
            <a:endParaRPr lang="en-US" sz="2400" dirty="0">
              <a:cs typeface="Calibri"/>
            </a:endParaRPr>
          </a:p>
          <a:p>
            <a:pPr lvl="1"/>
            <a:endParaRPr lang="en-US" sz="2000" dirty="0">
              <a:solidFill>
                <a:srgbClr val="000000"/>
              </a:solidFill>
              <a:latin typeface="Arial" panose="020B0604020202020204" pitchFamily="34" charset="0"/>
            </a:endParaRPr>
          </a:p>
        </p:txBody>
      </p:sp>
      <p:sp>
        <p:nvSpPr>
          <p:cNvPr id="62" name="Slide Number Placeholder 61">
            <a:extLst>
              <a:ext uri="{FF2B5EF4-FFF2-40B4-BE49-F238E27FC236}">
                <a16:creationId xmlns:a16="http://schemas.microsoft.com/office/drawing/2014/main" id="{FE30788B-F039-984E-95C8-05C7FB867888}"/>
              </a:ext>
            </a:extLst>
          </p:cNvPr>
          <p:cNvSpPr>
            <a:spLocks noGrp="1"/>
          </p:cNvSpPr>
          <p:nvPr>
            <p:ph type="sldNum" sz="quarter" idx="12"/>
          </p:nvPr>
        </p:nvSpPr>
        <p:spPr/>
        <p:txBody>
          <a:bodyPr/>
          <a:lstStyle/>
          <a:p>
            <a:fld id="{33D63337-CB10-B441-B5C2-076F9A8F55AA}" type="slidenum">
              <a:rPr lang="en-US" sz="1400" smtClean="0">
                <a:solidFill>
                  <a:schemeClr val="tx1"/>
                </a:solidFill>
              </a:rPr>
              <a:t>8</a:t>
            </a:fld>
            <a:endParaRPr lang="en-US" sz="1400">
              <a:solidFill>
                <a:schemeClr val="tx1"/>
              </a:solidFill>
            </a:endParaRPr>
          </a:p>
        </p:txBody>
      </p:sp>
      <p:sp>
        <p:nvSpPr>
          <p:cNvPr id="63" name="TextBox 62">
            <a:extLst>
              <a:ext uri="{FF2B5EF4-FFF2-40B4-BE49-F238E27FC236}">
                <a16:creationId xmlns:a16="http://schemas.microsoft.com/office/drawing/2014/main" id="{95C51925-5699-7D4A-82B4-FC76FD72A98A}"/>
              </a:ext>
            </a:extLst>
          </p:cNvPr>
          <p:cNvSpPr txBox="1"/>
          <p:nvPr/>
        </p:nvSpPr>
        <p:spPr>
          <a:xfrm>
            <a:off x="340711" y="98457"/>
            <a:ext cx="11296118" cy="523092"/>
          </a:xfrm>
          <a:prstGeom prst="rect">
            <a:avLst/>
          </a:prstGeom>
          <a:noFill/>
        </p:spPr>
        <p:txBody>
          <a:bodyPr wrap="square" rtlCol="0">
            <a:spAutoFit/>
          </a:bodyPr>
          <a:lstStyle/>
          <a:p>
            <a:r>
              <a:rPr lang="en-US" sz="2799" b="1" dirty="0">
                <a:solidFill>
                  <a:schemeClr val="bg1"/>
                </a:solidFill>
              </a:rPr>
              <a:t>Barriers to Accessing the Cannabis Industry</a:t>
            </a:r>
          </a:p>
        </p:txBody>
      </p:sp>
    </p:spTree>
    <p:extLst>
      <p:ext uri="{BB962C8B-B14F-4D97-AF65-F5344CB8AC3E}">
        <p14:creationId xmlns:p14="http://schemas.microsoft.com/office/powerpoint/2010/main" val="1931317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513CA7-A2A0-2048-AF36-54BF178DA4FE}"/>
              </a:ext>
            </a:extLst>
          </p:cNvPr>
          <p:cNvSpPr/>
          <p:nvPr/>
        </p:nvSpPr>
        <p:spPr>
          <a:xfrm>
            <a:off x="0" y="364"/>
            <a:ext cx="12188825" cy="700278"/>
          </a:xfrm>
          <a:prstGeom prst="rect">
            <a:avLst/>
          </a:prstGeom>
          <a:gradFill>
            <a:gsLst>
              <a:gs pos="14000">
                <a:schemeClr val="tx1"/>
              </a:gs>
              <a:gs pos="100000">
                <a:schemeClr val="accent5">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873AFDB-176B-4BC6-AF58-65AB9D926353}"/>
              </a:ext>
            </a:extLst>
          </p:cNvPr>
          <p:cNvSpPr>
            <a:spLocks noGrp="1"/>
          </p:cNvSpPr>
          <p:nvPr>
            <p:ph idx="1"/>
          </p:nvPr>
        </p:nvSpPr>
        <p:spPr>
          <a:xfrm>
            <a:off x="244346" y="1010345"/>
            <a:ext cx="11488848" cy="5266913"/>
          </a:xfrm>
        </p:spPr>
        <p:txBody>
          <a:bodyPr>
            <a:normAutofit fontScale="92500" lnSpcReduction="20000"/>
          </a:bodyPr>
          <a:lstStyle/>
          <a:p>
            <a:r>
              <a:rPr lang="en-US" dirty="0"/>
              <a:t>Sustaining a cannabis business can be incredibly costly, especially when the industry is in its nascent stages. Due to the lack of lending services, many entrepreneurs drained their savings to launch their cannabis business.</a:t>
            </a:r>
          </a:p>
          <a:p>
            <a:r>
              <a:rPr lang="en-US" dirty="0"/>
              <a:t>Cannabis applicants and licensees grapple with unique costs that businesses in other industries do not face.  For example: </a:t>
            </a:r>
          </a:p>
          <a:p>
            <a:pPr lvl="1"/>
            <a:r>
              <a:rPr lang="en-US" dirty="0"/>
              <a:t>Banking and insurance services (both requirements of obtaining and maintaining a license) are difficult to obtain and very costly for cannabis related businesses. </a:t>
            </a:r>
          </a:p>
          <a:p>
            <a:pPr lvl="1"/>
            <a:r>
              <a:rPr lang="en-US" dirty="0"/>
              <a:t>Some municipalities are imposing local barriers for cannabis businesses, and these barriers may result in undue litigation costs for applicants attempting to navigate newly established zoning restrictions, development review board processes, etc. </a:t>
            </a:r>
            <a:endParaRPr lang="en-US" dirty="0">
              <a:cs typeface="Calibri"/>
            </a:endParaRPr>
          </a:p>
          <a:p>
            <a:pPr lvl="1"/>
            <a:r>
              <a:rPr lang="en-US" dirty="0">
                <a:cs typeface="Calibri"/>
              </a:rPr>
              <a:t>Testing cannabis is required to ensure product quality.  Testing is costly and increases as a business offers additional strains and products to the market. </a:t>
            </a:r>
          </a:p>
          <a:p>
            <a:r>
              <a:rPr lang="en-US" dirty="0">
                <a:cs typeface="Calibri"/>
              </a:rPr>
              <a:t>The first cultivation license issued by the CCB was to a small cultivator.  Each renewal scales up a licensee fee over the first five years. Access to ongoing small business investments will help ensure our small cultivator licensees remain viable in this newly established industry. </a:t>
            </a:r>
          </a:p>
          <a:p>
            <a:r>
              <a:rPr lang="en-US" dirty="0">
                <a:cs typeface="Calibri"/>
              </a:rPr>
              <a:t>68% of our Social Equity Licensees are Small Cultivators</a:t>
            </a:r>
          </a:p>
          <a:p>
            <a:pPr lvl="1"/>
            <a:endParaRPr lang="en-US" sz="2000" dirty="0">
              <a:solidFill>
                <a:srgbClr val="000000"/>
              </a:solidFill>
              <a:latin typeface="Arial" panose="020B0604020202020204" pitchFamily="34" charset="0"/>
            </a:endParaRPr>
          </a:p>
        </p:txBody>
      </p:sp>
      <p:sp>
        <p:nvSpPr>
          <p:cNvPr id="62" name="Slide Number Placeholder 61">
            <a:extLst>
              <a:ext uri="{FF2B5EF4-FFF2-40B4-BE49-F238E27FC236}">
                <a16:creationId xmlns:a16="http://schemas.microsoft.com/office/drawing/2014/main" id="{FE30788B-F039-984E-95C8-05C7FB867888}"/>
              </a:ext>
            </a:extLst>
          </p:cNvPr>
          <p:cNvSpPr>
            <a:spLocks noGrp="1"/>
          </p:cNvSpPr>
          <p:nvPr>
            <p:ph type="sldNum" sz="quarter" idx="12"/>
          </p:nvPr>
        </p:nvSpPr>
        <p:spPr/>
        <p:txBody>
          <a:bodyPr/>
          <a:lstStyle/>
          <a:p>
            <a:fld id="{33D63337-CB10-B441-B5C2-076F9A8F55AA}" type="slidenum">
              <a:rPr lang="en-US" sz="1400" smtClean="0">
                <a:solidFill>
                  <a:schemeClr val="tx1"/>
                </a:solidFill>
              </a:rPr>
              <a:t>9</a:t>
            </a:fld>
            <a:endParaRPr lang="en-US" sz="1400">
              <a:solidFill>
                <a:schemeClr val="tx1"/>
              </a:solidFill>
            </a:endParaRPr>
          </a:p>
        </p:txBody>
      </p:sp>
      <p:sp>
        <p:nvSpPr>
          <p:cNvPr id="63" name="TextBox 62">
            <a:extLst>
              <a:ext uri="{FF2B5EF4-FFF2-40B4-BE49-F238E27FC236}">
                <a16:creationId xmlns:a16="http://schemas.microsoft.com/office/drawing/2014/main" id="{95C51925-5699-7D4A-82B4-FC76FD72A98A}"/>
              </a:ext>
            </a:extLst>
          </p:cNvPr>
          <p:cNvSpPr txBox="1"/>
          <p:nvPr/>
        </p:nvSpPr>
        <p:spPr>
          <a:xfrm>
            <a:off x="340711" y="98457"/>
            <a:ext cx="11296118" cy="523092"/>
          </a:xfrm>
          <a:prstGeom prst="rect">
            <a:avLst/>
          </a:prstGeom>
          <a:noFill/>
        </p:spPr>
        <p:txBody>
          <a:bodyPr wrap="square" rtlCol="0">
            <a:spAutoFit/>
          </a:bodyPr>
          <a:lstStyle/>
          <a:p>
            <a:r>
              <a:rPr lang="en-US" sz="2799" b="1" dirty="0">
                <a:solidFill>
                  <a:schemeClr val="bg1"/>
                </a:solidFill>
              </a:rPr>
              <a:t>Barriers to Accessing the Cannabis Industry</a:t>
            </a:r>
          </a:p>
        </p:txBody>
      </p:sp>
    </p:spTree>
    <p:extLst>
      <p:ext uri="{BB962C8B-B14F-4D97-AF65-F5344CB8AC3E}">
        <p14:creationId xmlns:p14="http://schemas.microsoft.com/office/powerpoint/2010/main" val="330884463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EF341CB458934A96C02A3F8C877716" ma:contentTypeVersion="12" ma:contentTypeDescription="Create a new document." ma:contentTypeScope="" ma:versionID="2f1f75d85fb9774990ed80f4d6a9e499">
  <xsd:schema xmlns:xsd="http://www.w3.org/2001/XMLSchema" xmlns:xs="http://www.w3.org/2001/XMLSchema" xmlns:p="http://schemas.microsoft.com/office/2006/metadata/properties" xmlns:ns1="http://schemas.microsoft.com/sharepoint/v3" xmlns:ns2="388b5958-f5db-4f94-ab3e-91e85fea9a40" xmlns:ns3="44f6b11f-352b-4b55-89fb-a13ff59a4359" targetNamespace="http://schemas.microsoft.com/office/2006/metadata/properties" ma:root="true" ma:fieldsID="4b9180e0490644399b6f38be13619d68" ns1:_="" ns2:_="" ns3:_="">
    <xsd:import namespace="http://schemas.microsoft.com/sharepoint/v3"/>
    <xsd:import namespace="388b5958-f5db-4f94-ab3e-91e85fea9a40"/>
    <xsd:import namespace="44f6b11f-352b-4b55-89fb-a13ff59a435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1:_ip_UnifiedCompliancePolicyProperties" minOccurs="0"/>
                <xsd:element ref="ns1:_ip_UnifiedCompliancePolicyUIActio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88b5958-f5db-4f94-ab3e-91e85fea9a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f6b11f-352b-4b55-89fb-a13ff59a435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44f6b11f-352b-4b55-89fb-a13ff59a4359">
      <UserInfo>
        <DisplayName>Pepper, James</DisplayName>
        <AccountId>13</AccountId>
        <AccountType/>
      </UserInfo>
      <UserInfo>
        <DisplayName>Harris, Kyle</DisplayName>
        <AccountId>15</AccountId>
        <AccountType/>
      </UserInfo>
      <UserInfo>
        <DisplayName>Hulburd, Julie</DisplayName>
        <AccountId>14</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C2EAF7-53C2-4594-8715-072D4D6BCF25}">
  <ds:schemaRefs>
    <ds:schemaRef ds:uri="388b5958-f5db-4f94-ab3e-91e85fea9a40"/>
    <ds:schemaRef ds:uri="44f6b11f-352b-4b55-89fb-a13ff59a435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D82119C-2D69-44C1-91ED-532AA7DEE4ED}">
  <ds:schemaRefs>
    <ds:schemaRef ds:uri="http://schemas.openxmlformats.org/package/2006/metadata/core-properties"/>
    <ds:schemaRef ds:uri="http://purl.org/dc/elements/1.1/"/>
    <ds:schemaRef ds:uri="http://schemas.microsoft.com/office/2006/metadata/properties"/>
    <ds:schemaRef ds:uri="388b5958-f5db-4f94-ab3e-91e85fea9a40"/>
    <ds:schemaRef ds:uri="http://schemas.microsoft.com/office/2006/documentManagement/types"/>
    <ds:schemaRef ds:uri="http://schemas.microsoft.com/sharepoint/v3"/>
    <ds:schemaRef ds:uri="http://purl.org/dc/dcmitype/"/>
    <ds:schemaRef ds:uri="http://schemas.microsoft.com/office/infopath/2007/PartnerControls"/>
    <ds:schemaRef ds:uri="44f6b11f-352b-4b55-89fb-a13ff59a4359"/>
    <ds:schemaRef ds:uri="http://www.w3.org/XML/1998/namespace"/>
    <ds:schemaRef ds:uri="http://purl.org/dc/terms/"/>
  </ds:schemaRefs>
</ds:datastoreItem>
</file>

<file path=customXml/itemProps3.xml><?xml version="1.0" encoding="utf-8"?>
<ds:datastoreItem xmlns:ds="http://schemas.openxmlformats.org/officeDocument/2006/customXml" ds:itemID="{467D6853-FBCC-49CC-AF69-43F1C629C2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28676</TotalTime>
  <Words>1234</Words>
  <Application>Microsoft Office PowerPoint</Application>
  <PresentationFormat>Custom</PresentationFormat>
  <Paragraphs>117</Paragraphs>
  <Slides>17</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Segoe 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Mason Tvert</dc:creator>
  <cp:lastModifiedBy>Harris, Kyle</cp:lastModifiedBy>
  <cp:revision>18</cp:revision>
  <dcterms:created xsi:type="dcterms:W3CDTF">2021-07-01T16:41:02Z</dcterms:created>
  <dcterms:modified xsi:type="dcterms:W3CDTF">2024-08-21T20:53:06Z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0x0101003CEF341CB458934A96C02A3F8C877716</vt:lpwstr>
  </property>
</Properties>
</file>